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263" r:id="rId2"/>
    <p:sldId id="264" r:id="rId3"/>
    <p:sldId id="265" r:id="rId4"/>
    <p:sldId id="266" r:id="rId5"/>
    <p:sldId id="275" r:id="rId6"/>
    <p:sldId id="267" r:id="rId7"/>
    <p:sldId id="268" r:id="rId8"/>
    <p:sldId id="269" r:id="rId9"/>
    <p:sldId id="270" r:id="rId10"/>
    <p:sldId id="271" r:id="rId11"/>
    <p:sldId id="272" r:id="rId12"/>
    <p:sldId id="273"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107" d="100"/>
          <a:sy n="107" d="100"/>
        </p:scale>
        <p:origin x="-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FC2AE3-C187-4824-AD66-932164DBF9E1}" type="datetimeFigureOut">
              <a:rPr lang="en-US" smtClean="0"/>
              <a:t>7/21/2015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23D782-B724-44E1-BC25-98BFDD2E1271}" type="slidenum">
              <a:rPr lang="en-US" smtClean="0"/>
              <a:t>‹#›</a:t>
            </a:fld>
            <a:endParaRPr lang="en-US"/>
          </a:p>
        </p:txBody>
      </p:sp>
    </p:spTree>
    <p:extLst>
      <p:ext uri="{BB962C8B-B14F-4D97-AF65-F5344CB8AC3E}">
        <p14:creationId xmlns:p14="http://schemas.microsoft.com/office/powerpoint/2010/main" val="573870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34114-3743-6E4E-B4B1-A54B334C7FB4}" type="slidenum">
              <a:rPr lang="en-US" smtClean="0"/>
              <a:t>5</a:t>
            </a:fld>
            <a:endParaRPr lang="en-US" dirty="0"/>
          </a:p>
        </p:txBody>
      </p:sp>
    </p:spTree>
    <p:extLst>
      <p:ext uri="{BB962C8B-B14F-4D97-AF65-F5344CB8AC3E}">
        <p14:creationId xmlns:p14="http://schemas.microsoft.com/office/powerpoint/2010/main" val="367036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1 Multiple Images">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815669" y="355600"/>
            <a:ext cx="6858000" cy="2044700"/>
          </a:xfrm>
          <a:prstGeom prst="rect">
            <a:avLst/>
          </a:prstGeom>
        </p:spPr>
        <p:txBody>
          <a:bodyPr vert="horz" wrap="square" lIns="0" tIns="0" rIns="0" bIns="0"/>
          <a:lstStyle>
            <a:lvl1pPr marL="0" indent="0" algn="l">
              <a:lnSpc>
                <a:spcPts val="4800"/>
              </a:lnSpc>
              <a:spcBef>
                <a:spcPts val="0"/>
              </a:spcBef>
              <a:buNone/>
              <a:defRPr sz="4000" b="0" i="0" baseline="0">
                <a:solidFill>
                  <a:schemeClr val="tx1"/>
                </a:solidFill>
                <a:latin typeface="Avenir LT Com 45 Book"/>
                <a:cs typeface="Avenir LT Com 85 Heavy"/>
              </a:defRPr>
            </a:lvl1pPr>
            <a:lvl2pPr algn="l">
              <a:buNone/>
              <a:defRPr sz="2200">
                <a:solidFill>
                  <a:schemeClr val="tx2"/>
                </a:solidFill>
              </a:defRPr>
            </a:lvl2pPr>
            <a:lvl3pPr algn="l">
              <a:buNone/>
              <a:defRPr sz="2200">
                <a:solidFill>
                  <a:schemeClr val="tx2"/>
                </a:solidFill>
              </a:defRPr>
            </a:lvl3pPr>
            <a:lvl4pPr algn="l">
              <a:buNone/>
              <a:defRPr sz="2200">
                <a:solidFill>
                  <a:schemeClr val="tx2"/>
                </a:solidFill>
              </a:defRPr>
            </a:lvl4pPr>
            <a:lvl5pPr algn="l">
              <a:buNone/>
              <a:defRPr sz="2200">
                <a:solidFill>
                  <a:schemeClr val="tx2"/>
                </a:solidFill>
              </a:defRPr>
            </a:lvl5pPr>
          </a:lstStyle>
          <a:p>
            <a:pPr lvl="0"/>
            <a:r>
              <a:rPr lang="en-US" dirty="0" smtClean="0"/>
              <a:t>Cover option #1, </a:t>
            </a:r>
            <a:br>
              <a:rPr lang="en-US" dirty="0" smtClean="0"/>
            </a:br>
            <a:r>
              <a:rPr lang="en-US" dirty="0" smtClean="0"/>
              <a:t>40/48 </a:t>
            </a:r>
            <a:r>
              <a:rPr lang="en-US" dirty="0" err="1" smtClean="0"/>
              <a:t>Avenir</a:t>
            </a:r>
            <a:r>
              <a:rPr lang="en-US" dirty="0" smtClean="0"/>
              <a:t> 85 Heavy using multiple inset images</a:t>
            </a:r>
          </a:p>
        </p:txBody>
      </p:sp>
      <p:sp>
        <p:nvSpPr>
          <p:cNvPr id="19" name="Text Placeholder 18"/>
          <p:cNvSpPr>
            <a:spLocks noGrp="1"/>
          </p:cNvSpPr>
          <p:nvPr>
            <p:ph type="body" sz="quarter" idx="11" hasCustomPrompt="1"/>
          </p:nvPr>
        </p:nvSpPr>
        <p:spPr>
          <a:xfrm>
            <a:off x="815669" y="2724151"/>
            <a:ext cx="6858000" cy="514350"/>
          </a:xfrm>
          <a:prstGeom prst="rect">
            <a:avLst/>
          </a:prstGeom>
        </p:spPr>
        <p:txBody>
          <a:bodyPr vert="horz" lIns="0" tIns="0" rIns="0" bIns="0"/>
          <a:lstStyle>
            <a:lvl1pPr marL="0" indent="0" algn="l">
              <a:lnSpc>
                <a:spcPts val="2000"/>
              </a:lnSpc>
              <a:spcBef>
                <a:spcPts val="0"/>
              </a:spcBef>
              <a:spcAft>
                <a:spcPts val="0"/>
              </a:spcAft>
              <a:buNone/>
              <a:defRPr sz="1400" b="0" i="0" kern="1200" spc="0">
                <a:latin typeface="Avenir LT Com 85 Heavy"/>
                <a:cs typeface="Avenir LT Com 45 Book"/>
              </a:defRPr>
            </a:lvl1pPr>
            <a:lvl2pPr>
              <a:buNone/>
              <a:defRPr sz="1400"/>
            </a:lvl2pPr>
            <a:lvl3pPr>
              <a:buNone/>
              <a:defRPr sz="1400"/>
            </a:lvl3pPr>
            <a:lvl4pPr>
              <a:buNone/>
              <a:defRPr sz="1400"/>
            </a:lvl4pPr>
            <a:lvl5pPr>
              <a:buNone/>
              <a:defRPr sz="1400"/>
            </a:lvl5pPr>
          </a:lstStyle>
          <a:p>
            <a:pPr lvl="0"/>
            <a:r>
              <a:rPr lang="en-US" dirty="0" smtClean="0"/>
              <a:t>Presenter’s Name</a:t>
            </a:r>
            <a:br>
              <a:rPr lang="en-US" dirty="0" smtClean="0"/>
            </a:br>
            <a:r>
              <a:rPr lang="en-US" dirty="0" smtClean="0"/>
              <a:t>Date here</a:t>
            </a:r>
          </a:p>
        </p:txBody>
      </p:sp>
      <p:sp>
        <p:nvSpPr>
          <p:cNvPr id="7" name="Picture Placeholder 6"/>
          <p:cNvSpPr>
            <a:spLocks noGrp="1"/>
          </p:cNvSpPr>
          <p:nvPr>
            <p:ph type="pic" sz="quarter" idx="17" hasCustomPrompt="1"/>
          </p:nvPr>
        </p:nvSpPr>
        <p:spPr>
          <a:xfrm>
            <a:off x="828370" y="3397250"/>
            <a:ext cx="2514600" cy="2104296"/>
          </a:xfrm>
          <a:prstGeom prst="rect">
            <a:avLst/>
          </a:prstGeom>
        </p:spPr>
        <p:txBody>
          <a:bodyPr vert="horz" lIns="0" tIns="0" rIns="0" bIns="0" anchor="ctr" anchorCtr="0"/>
          <a:lstStyle>
            <a:lvl1pPr marL="0" indent="0" algn="ctr">
              <a:spcBef>
                <a:spcPts val="0"/>
              </a:spcBef>
              <a:buNone/>
              <a:defRPr sz="1200" kern="1200" baseline="0">
                <a:latin typeface="Avenir LT Com 45 Book"/>
              </a:defRPr>
            </a:lvl1pPr>
          </a:lstStyle>
          <a:p>
            <a:r>
              <a:rPr lang="en-US" dirty="0" smtClean="0"/>
              <a:t>Click icon to add photo</a:t>
            </a:r>
            <a:endParaRPr lang="en-US" dirty="0"/>
          </a:p>
        </p:txBody>
      </p:sp>
      <p:sp>
        <p:nvSpPr>
          <p:cNvPr id="23" name="Picture Placeholder 6"/>
          <p:cNvSpPr>
            <a:spLocks noGrp="1"/>
          </p:cNvSpPr>
          <p:nvPr>
            <p:ph type="pic" sz="quarter" idx="18" hasCustomPrompt="1"/>
          </p:nvPr>
        </p:nvSpPr>
        <p:spPr>
          <a:xfrm>
            <a:off x="3506635" y="3397250"/>
            <a:ext cx="2514600" cy="2104296"/>
          </a:xfrm>
          <a:prstGeom prst="rect">
            <a:avLst/>
          </a:prstGeom>
        </p:spPr>
        <p:txBody>
          <a:bodyPr vert="horz" lIns="0" tIns="0" rIns="0" bIns="0" anchor="ctr" anchorCtr="0"/>
          <a:lstStyle>
            <a:lvl1pPr marL="0" indent="0" algn="ctr">
              <a:spcBef>
                <a:spcPts val="0"/>
              </a:spcBef>
              <a:buNone/>
              <a:defRPr sz="1200" kern="1200" baseline="0">
                <a:latin typeface="Avenir LT Com 45 Book"/>
              </a:defRPr>
            </a:lvl1pPr>
          </a:lstStyle>
          <a:p>
            <a:r>
              <a:rPr lang="en-US" dirty="0" smtClean="0"/>
              <a:t>Click icon to add photo</a:t>
            </a:r>
            <a:endParaRPr lang="en-US" dirty="0"/>
          </a:p>
        </p:txBody>
      </p:sp>
      <p:sp>
        <p:nvSpPr>
          <p:cNvPr id="24" name="Picture Placeholder 6"/>
          <p:cNvSpPr>
            <a:spLocks noGrp="1"/>
          </p:cNvSpPr>
          <p:nvPr>
            <p:ph type="pic" sz="quarter" idx="19" hasCustomPrompt="1"/>
          </p:nvPr>
        </p:nvSpPr>
        <p:spPr>
          <a:xfrm>
            <a:off x="6184900" y="3397250"/>
            <a:ext cx="2514600" cy="2104296"/>
          </a:xfrm>
          <a:prstGeom prst="rect">
            <a:avLst/>
          </a:prstGeom>
        </p:spPr>
        <p:txBody>
          <a:bodyPr vert="horz" lIns="0" tIns="0" rIns="0" bIns="0" anchor="ctr" anchorCtr="0"/>
          <a:lstStyle>
            <a:lvl1pPr marL="0" indent="0" algn="ctr">
              <a:spcBef>
                <a:spcPts val="0"/>
              </a:spcBef>
              <a:buNone/>
              <a:defRPr sz="1200" kern="1200" baseline="0">
                <a:latin typeface="Avenir LT Com 45 Book"/>
              </a:defRPr>
            </a:lvl1pPr>
          </a:lstStyle>
          <a:p>
            <a:r>
              <a:rPr lang="en-US" dirty="0" smtClean="0"/>
              <a:t>Click icon to add photo</a:t>
            </a:r>
            <a:endParaRPr lang="en-US" dirty="0"/>
          </a:p>
        </p:txBody>
      </p:sp>
    </p:spTree>
    <p:extLst>
      <p:ext uri="{BB962C8B-B14F-4D97-AF65-F5344CB8AC3E}">
        <p14:creationId xmlns:p14="http://schemas.microsoft.com/office/powerpoint/2010/main" val="5152880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bullets &amp; multiple images">
    <p:spTree>
      <p:nvGrpSpPr>
        <p:cNvPr id="1" name=""/>
        <p:cNvGrpSpPr/>
        <p:nvPr/>
      </p:nvGrpSpPr>
      <p:grpSpPr>
        <a:xfrm>
          <a:off x="0" y="0"/>
          <a:ext cx="0" cy="0"/>
          <a:chOff x="0" y="0"/>
          <a:chExt cx="0" cy="0"/>
        </a:xfrm>
      </p:grpSpPr>
      <p:sp>
        <p:nvSpPr>
          <p:cNvPr id="9" name="Picture Placeholder 6"/>
          <p:cNvSpPr>
            <a:spLocks noGrp="1"/>
          </p:cNvSpPr>
          <p:nvPr>
            <p:ph type="pic" sz="quarter" idx="17" hasCustomPrompt="1"/>
          </p:nvPr>
        </p:nvSpPr>
        <p:spPr>
          <a:xfrm>
            <a:off x="828370" y="3397250"/>
            <a:ext cx="2514600" cy="2104296"/>
          </a:xfrm>
          <a:prstGeom prst="rect">
            <a:avLst/>
          </a:prstGeom>
        </p:spPr>
        <p:txBody>
          <a:bodyPr vert="horz" lIns="0" tIns="0" rIns="0" bIns="0" anchor="ctr" anchorCtr="0"/>
          <a:lstStyle>
            <a:lvl1pPr marL="0" indent="0" algn="ctr">
              <a:spcBef>
                <a:spcPts val="0"/>
              </a:spcBef>
              <a:buNone/>
              <a:defRPr sz="1200" kern="1200" baseline="0">
                <a:latin typeface="Avenir LT Com 45 Book"/>
              </a:defRPr>
            </a:lvl1pPr>
          </a:lstStyle>
          <a:p>
            <a:r>
              <a:rPr lang="en-US" dirty="0" smtClean="0"/>
              <a:t>Click icon to add photo</a:t>
            </a:r>
            <a:endParaRPr lang="en-US" dirty="0"/>
          </a:p>
        </p:txBody>
      </p:sp>
      <p:sp>
        <p:nvSpPr>
          <p:cNvPr id="10" name="Picture Placeholder 6"/>
          <p:cNvSpPr>
            <a:spLocks noGrp="1"/>
          </p:cNvSpPr>
          <p:nvPr>
            <p:ph type="pic" sz="quarter" idx="18" hasCustomPrompt="1"/>
          </p:nvPr>
        </p:nvSpPr>
        <p:spPr>
          <a:xfrm>
            <a:off x="3506635" y="3397250"/>
            <a:ext cx="2514600" cy="2104296"/>
          </a:xfrm>
          <a:prstGeom prst="rect">
            <a:avLst/>
          </a:prstGeom>
        </p:spPr>
        <p:txBody>
          <a:bodyPr vert="horz" lIns="0" tIns="0" rIns="0" bIns="0" anchor="ctr" anchorCtr="0"/>
          <a:lstStyle>
            <a:lvl1pPr marL="0" indent="0" algn="ctr">
              <a:spcBef>
                <a:spcPts val="0"/>
              </a:spcBef>
              <a:buNone/>
              <a:defRPr sz="1200" kern="1200" baseline="0">
                <a:latin typeface="Avenir LT Com 45 Book"/>
              </a:defRPr>
            </a:lvl1pPr>
          </a:lstStyle>
          <a:p>
            <a:r>
              <a:rPr lang="en-US" dirty="0" smtClean="0"/>
              <a:t>Click icon to add photo</a:t>
            </a:r>
            <a:endParaRPr lang="en-US" dirty="0"/>
          </a:p>
        </p:txBody>
      </p:sp>
      <p:sp>
        <p:nvSpPr>
          <p:cNvPr id="11" name="Picture Placeholder 6"/>
          <p:cNvSpPr>
            <a:spLocks noGrp="1"/>
          </p:cNvSpPr>
          <p:nvPr>
            <p:ph type="pic" sz="quarter" idx="19" hasCustomPrompt="1"/>
          </p:nvPr>
        </p:nvSpPr>
        <p:spPr>
          <a:xfrm>
            <a:off x="6184900" y="3397250"/>
            <a:ext cx="2514600" cy="2104296"/>
          </a:xfrm>
          <a:prstGeom prst="rect">
            <a:avLst/>
          </a:prstGeom>
        </p:spPr>
        <p:txBody>
          <a:bodyPr vert="horz" lIns="0" tIns="0" rIns="0" bIns="0" anchor="ctr" anchorCtr="0"/>
          <a:lstStyle>
            <a:lvl1pPr marL="0" indent="0" algn="ctr">
              <a:spcBef>
                <a:spcPts val="0"/>
              </a:spcBef>
              <a:buNone/>
              <a:defRPr sz="1200" kern="1200" baseline="0">
                <a:latin typeface="Avenir LT Com 45 Book"/>
              </a:defRPr>
            </a:lvl1pPr>
          </a:lstStyle>
          <a:p>
            <a:r>
              <a:rPr lang="en-US" dirty="0" smtClean="0"/>
              <a:t>Click icon to add photo</a:t>
            </a:r>
            <a:endParaRPr lang="en-US" dirty="0"/>
          </a:p>
        </p:txBody>
      </p:sp>
      <p:sp>
        <p:nvSpPr>
          <p:cNvPr id="23" name="Text Placeholder 26"/>
          <p:cNvSpPr>
            <a:spLocks noGrp="1"/>
          </p:cNvSpPr>
          <p:nvPr>
            <p:ph type="body" sz="quarter" idx="15" hasCustomPrompt="1"/>
          </p:nvPr>
        </p:nvSpPr>
        <p:spPr>
          <a:xfrm>
            <a:off x="803274" y="1902356"/>
            <a:ext cx="6867525" cy="1410228"/>
          </a:xfrm>
          <a:prstGeom prst="rect">
            <a:avLst/>
          </a:prstGeom>
        </p:spPr>
        <p:txBody>
          <a:bodyPr vert="horz" lIns="0" tIns="0" rIns="0" bIns="0"/>
          <a:lstStyle>
            <a:lvl1pPr marL="173736" indent="-173736">
              <a:lnSpc>
                <a:spcPts val="2400"/>
              </a:lnSpc>
              <a:spcBef>
                <a:spcPts val="0"/>
              </a:spcBef>
              <a:spcAft>
                <a:spcPts val="800"/>
              </a:spcAft>
              <a:buFont typeface="Arial"/>
              <a:buChar char="•"/>
              <a:defRPr sz="1800" baseline="0">
                <a:solidFill>
                  <a:schemeClr val="accent3"/>
                </a:solidFill>
                <a:latin typeface="Avenir LT Com 45 Book"/>
              </a:defRPr>
            </a:lvl1pPr>
            <a:lvl2pPr marL="173736" indent="-173736">
              <a:lnSpc>
                <a:spcPts val="2400"/>
              </a:lnSpc>
              <a:spcBef>
                <a:spcPts val="0"/>
              </a:spcBef>
              <a:spcAft>
                <a:spcPts val="800"/>
              </a:spcAft>
              <a:buFont typeface="Arial"/>
              <a:buChar char="•"/>
              <a:defRPr sz="1800" baseline="0">
                <a:solidFill>
                  <a:schemeClr val="accent3"/>
                </a:solidFill>
                <a:latin typeface="Avenir LT Com 45 Book"/>
              </a:defRPr>
            </a:lvl2pPr>
            <a:lvl3pPr marL="0" indent="0">
              <a:lnSpc>
                <a:spcPts val="2400"/>
              </a:lnSpc>
              <a:spcBef>
                <a:spcPts val="0"/>
              </a:spcBef>
              <a:spcAft>
                <a:spcPts val="800"/>
              </a:spcAft>
              <a:buFont typeface="Arial"/>
              <a:buNone/>
              <a:defRPr sz="1800" baseline="0">
                <a:solidFill>
                  <a:schemeClr val="accent3"/>
                </a:solidFill>
                <a:latin typeface="Avenir LT Com 45 Book"/>
              </a:defRPr>
            </a:lvl3pPr>
            <a:lvl4pPr marL="0" indent="-182880">
              <a:spcBef>
                <a:spcPts val="0"/>
              </a:spcBef>
              <a:spcAft>
                <a:spcPts val="800"/>
              </a:spcAft>
              <a:buFont typeface="Arial"/>
              <a:buChar char="•"/>
              <a:defRPr sz="1600" baseline="0">
                <a:solidFill>
                  <a:schemeClr val="accent3"/>
                </a:solidFill>
                <a:latin typeface="Avenir LT Com 45 Book"/>
              </a:defRPr>
            </a:lvl4pPr>
            <a:lvl5pPr marL="0" indent="-182880">
              <a:spcBef>
                <a:spcPts val="0"/>
              </a:spcBef>
              <a:spcAft>
                <a:spcPts val="800"/>
              </a:spcAft>
              <a:buFont typeface="Arial"/>
              <a:buChar char="•"/>
              <a:defRPr sz="1600" baseline="0">
                <a:solidFill>
                  <a:schemeClr val="accent3"/>
                </a:solidFill>
                <a:latin typeface="Avenir LT Com 45 Book"/>
              </a:defRPr>
            </a:lvl5pPr>
          </a:lstStyle>
          <a:p>
            <a:pPr lvl="0"/>
            <a:r>
              <a:rPr lang="en-US" dirty="0" smtClean="0"/>
              <a:t>Click to edit bullet points</a:t>
            </a:r>
          </a:p>
          <a:p>
            <a:pPr lvl="0"/>
            <a:r>
              <a:rPr lang="en-US" dirty="0" smtClean="0"/>
              <a:t>This is a single bullet point</a:t>
            </a:r>
          </a:p>
          <a:p>
            <a:pPr lvl="1"/>
            <a:r>
              <a:rPr lang="en-US" dirty="0" smtClean="0"/>
              <a:t>Try to keep bullet list to one level</a:t>
            </a:r>
          </a:p>
        </p:txBody>
      </p:sp>
      <p:sp>
        <p:nvSpPr>
          <p:cNvPr id="12" name="Text Placeholder 15"/>
          <p:cNvSpPr>
            <a:spLocks noGrp="1"/>
          </p:cNvSpPr>
          <p:nvPr>
            <p:ph type="body" sz="quarter" idx="12" hasCustomPrompt="1"/>
          </p:nvPr>
        </p:nvSpPr>
        <p:spPr>
          <a:xfrm>
            <a:off x="812800" y="449320"/>
            <a:ext cx="6858000" cy="1143000"/>
          </a:xfrm>
          <a:prstGeom prst="rect">
            <a:avLst/>
          </a:prstGeom>
        </p:spPr>
        <p:txBody>
          <a:bodyPr vert="horz" lIns="0" tIns="0" rIns="0" bIns="0"/>
          <a:lstStyle>
            <a:lvl1pPr marL="0" indent="0">
              <a:lnSpc>
                <a:spcPts val="4000"/>
              </a:lnSpc>
              <a:buFontTx/>
              <a:buNone/>
              <a:defRPr sz="4000" u="none" kern="1200" baseline="0">
                <a:solidFill>
                  <a:schemeClr val="tx1"/>
                </a:solidFill>
                <a:latin typeface="Avenir LT Com 45 Book"/>
              </a:defRPr>
            </a:lvl1pPr>
            <a:lvl2pPr marL="457200" indent="0">
              <a:lnSpc>
                <a:spcPts val="4000"/>
              </a:lnSpc>
              <a:buFontTx/>
              <a:buNone/>
              <a:defRPr sz="4000" u="none" kern="1200" baseline="0">
                <a:solidFill>
                  <a:schemeClr val="tx1"/>
                </a:solidFill>
                <a:latin typeface="Avenir LT Com 45 Book"/>
              </a:defRPr>
            </a:lvl2pPr>
            <a:lvl3pPr marL="914400" indent="0">
              <a:lnSpc>
                <a:spcPts val="4000"/>
              </a:lnSpc>
              <a:buFontTx/>
              <a:buNone/>
              <a:defRPr sz="4000" u="none" kern="1200" baseline="0">
                <a:solidFill>
                  <a:schemeClr val="tx1"/>
                </a:solidFill>
                <a:latin typeface="Avenir LT Com 45 Book"/>
              </a:defRPr>
            </a:lvl3pPr>
            <a:lvl4pPr marL="1371600" indent="0">
              <a:lnSpc>
                <a:spcPts val="4000"/>
              </a:lnSpc>
              <a:buFontTx/>
              <a:buNone/>
              <a:defRPr sz="4000" u="none" kern="1200" baseline="0">
                <a:solidFill>
                  <a:schemeClr val="tx1"/>
                </a:solidFill>
                <a:latin typeface="Avenir LT Com 45 Book"/>
              </a:defRPr>
            </a:lvl4pPr>
            <a:lvl5pPr marL="1828800" indent="0">
              <a:lnSpc>
                <a:spcPts val="4000"/>
              </a:lnSpc>
              <a:buFontTx/>
              <a:buNone/>
              <a:defRPr sz="4000" u="none" kern="1200" baseline="0">
                <a:solidFill>
                  <a:schemeClr val="tx1"/>
                </a:solidFill>
                <a:latin typeface="Avenir LT Com 45 Book"/>
              </a:defRPr>
            </a:lvl5pPr>
          </a:lstStyle>
          <a:p>
            <a:pPr lvl="0"/>
            <a:r>
              <a:rPr lang="en-US" dirty="0" smtClean="0"/>
              <a:t>Slide title with </a:t>
            </a:r>
            <a:br>
              <a:rPr lang="en-US" dirty="0" smtClean="0"/>
            </a:br>
            <a:r>
              <a:rPr lang="en-US" dirty="0" smtClean="0"/>
              <a:t>multiple images</a:t>
            </a:r>
            <a:endParaRPr lang="en-US" dirty="0"/>
          </a:p>
        </p:txBody>
      </p:sp>
    </p:spTree>
    <p:extLst>
      <p:ext uri="{BB962C8B-B14F-4D97-AF65-F5344CB8AC3E}">
        <p14:creationId xmlns:p14="http://schemas.microsoft.com/office/powerpoint/2010/main" val="37763516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large image">
    <p:spTree>
      <p:nvGrpSpPr>
        <p:cNvPr id="1" name=""/>
        <p:cNvGrpSpPr/>
        <p:nvPr/>
      </p:nvGrpSpPr>
      <p:grpSpPr>
        <a:xfrm>
          <a:off x="0" y="0"/>
          <a:ext cx="0" cy="0"/>
          <a:chOff x="0" y="0"/>
          <a:chExt cx="0" cy="0"/>
        </a:xfrm>
      </p:grpSpPr>
      <p:sp>
        <p:nvSpPr>
          <p:cNvPr id="9" name="Picture Placeholder 6"/>
          <p:cNvSpPr>
            <a:spLocks noGrp="1"/>
          </p:cNvSpPr>
          <p:nvPr>
            <p:ph type="pic" sz="quarter" idx="17" hasCustomPrompt="1"/>
          </p:nvPr>
        </p:nvSpPr>
        <p:spPr>
          <a:xfrm>
            <a:off x="817787" y="1824038"/>
            <a:ext cx="7911876" cy="3677508"/>
          </a:xfrm>
          <a:prstGeom prst="rect">
            <a:avLst/>
          </a:prstGeom>
        </p:spPr>
        <p:txBody>
          <a:bodyPr vert="horz" lIns="0" tIns="0" rIns="0" bIns="0" anchor="ctr" anchorCtr="0"/>
          <a:lstStyle>
            <a:lvl1pPr marL="0" indent="0" algn="ctr">
              <a:spcBef>
                <a:spcPts val="0"/>
              </a:spcBef>
              <a:buNone/>
              <a:defRPr sz="1200" kern="1200" baseline="0">
                <a:latin typeface="Avenir LT Com 45 Book"/>
              </a:defRPr>
            </a:lvl1pPr>
          </a:lstStyle>
          <a:p>
            <a:r>
              <a:rPr lang="en-US" dirty="0" smtClean="0"/>
              <a:t>Click icon to add photo</a:t>
            </a:r>
            <a:endParaRPr lang="en-US" dirty="0"/>
          </a:p>
        </p:txBody>
      </p:sp>
      <p:sp>
        <p:nvSpPr>
          <p:cNvPr id="8" name="Text Placeholder 15"/>
          <p:cNvSpPr>
            <a:spLocks noGrp="1"/>
          </p:cNvSpPr>
          <p:nvPr>
            <p:ph type="body" sz="quarter" idx="12" hasCustomPrompt="1"/>
          </p:nvPr>
        </p:nvSpPr>
        <p:spPr>
          <a:xfrm>
            <a:off x="812800" y="449320"/>
            <a:ext cx="6858000" cy="1143000"/>
          </a:xfrm>
          <a:prstGeom prst="rect">
            <a:avLst/>
          </a:prstGeom>
        </p:spPr>
        <p:txBody>
          <a:bodyPr vert="horz" lIns="0" tIns="0" rIns="0" bIns="0"/>
          <a:lstStyle>
            <a:lvl1pPr marL="0" indent="0">
              <a:lnSpc>
                <a:spcPts val="4000"/>
              </a:lnSpc>
              <a:buFontTx/>
              <a:buNone/>
              <a:defRPr sz="4000" u="none" kern="1200" baseline="0">
                <a:solidFill>
                  <a:schemeClr val="tx1"/>
                </a:solidFill>
                <a:latin typeface="Avenir LT Com 45 Book"/>
              </a:defRPr>
            </a:lvl1pPr>
            <a:lvl2pPr marL="457200" indent="0">
              <a:lnSpc>
                <a:spcPts val="4000"/>
              </a:lnSpc>
              <a:buFontTx/>
              <a:buNone/>
              <a:defRPr sz="4000" u="none" kern="1200" baseline="0">
                <a:solidFill>
                  <a:schemeClr val="tx1"/>
                </a:solidFill>
                <a:latin typeface="Avenir LT Com 45 Book"/>
              </a:defRPr>
            </a:lvl2pPr>
            <a:lvl3pPr marL="914400" indent="0">
              <a:lnSpc>
                <a:spcPts val="4000"/>
              </a:lnSpc>
              <a:buFontTx/>
              <a:buNone/>
              <a:defRPr sz="4000" u="none" kern="1200" baseline="0">
                <a:solidFill>
                  <a:schemeClr val="tx1"/>
                </a:solidFill>
                <a:latin typeface="Avenir LT Com 45 Book"/>
              </a:defRPr>
            </a:lvl3pPr>
            <a:lvl4pPr marL="1371600" indent="0">
              <a:lnSpc>
                <a:spcPts val="4000"/>
              </a:lnSpc>
              <a:buFontTx/>
              <a:buNone/>
              <a:defRPr sz="4000" u="none" kern="1200" baseline="0">
                <a:solidFill>
                  <a:schemeClr val="tx1"/>
                </a:solidFill>
                <a:latin typeface="Avenir LT Com 45 Book"/>
              </a:defRPr>
            </a:lvl4pPr>
            <a:lvl5pPr marL="1828800" indent="0">
              <a:lnSpc>
                <a:spcPts val="4000"/>
              </a:lnSpc>
              <a:buFontTx/>
              <a:buNone/>
              <a:defRPr sz="4000" u="none" kern="1200" baseline="0">
                <a:solidFill>
                  <a:schemeClr val="tx1"/>
                </a:solidFill>
                <a:latin typeface="Avenir LT Com 45 Book"/>
              </a:defRPr>
            </a:lvl5pPr>
          </a:lstStyle>
          <a:p>
            <a:pPr lvl="0"/>
            <a:r>
              <a:rPr lang="en-US" dirty="0" smtClean="0"/>
              <a:t>Slide title with </a:t>
            </a:r>
            <a:br>
              <a:rPr lang="en-US" dirty="0" smtClean="0"/>
            </a:br>
            <a:r>
              <a:rPr lang="en-US" dirty="0" smtClean="0"/>
              <a:t>large image</a:t>
            </a:r>
            <a:endParaRPr lang="en-US" dirty="0"/>
          </a:p>
        </p:txBody>
      </p:sp>
    </p:spTree>
    <p:extLst>
      <p:ext uri="{BB962C8B-B14F-4D97-AF65-F5344CB8AC3E}">
        <p14:creationId xmlns:p14="http://schemas.microsoft.com/office/powerpoint/2010/main" val="19121736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head, large image">
    <p:spTree>
      <p:nvGrpSpPr>
        <p:cNvPr id="1" name=""/>
        <p:cNvGrpSpPr/>
        <p:nvPr/>
      </p:nvGrpSpPr>
      <p:grpSpPr>
        <a:xfrm>
          <a:off x="0" y="0"/>
          <a:ext cx="0" cy="0"/>
          <a:chOff x="0" y="0"/>
          <a:chExt cx="0" cy="0"/>
        </a:xfrm>
      </p:grpSpPr>
      <p:sp>
        <p:nvSpPr>
          <p:cNvPr id="8" name="Picture Placeholder 6"/>
          <p:cNvSpPr>
            <a:spLocks noGrp="1"/>
          </p:cNvSpPr>
          <p:nvPr>
            <p:ph type="pic" sz="quarter" idx="17" hasCustomPrompt="1"/>
          </p:nvPr>
        </p:nvSpPr>
        <p:spPr>
          <a:xfrm>
            <a:off x="813329" y="2301876"/>
            <a:ext cx="7916334" cy="3199670"/>
          </a:xfrm>
          <a:prstGeom prst="rect">
            <a:avLst/>
          </a:prstGeom>
        </p:spPr>
        <p:txBody>
          <a:bodyPr vert="horz" lIns="0" tIns="0" rIns="0" bIns="0" anchor="ctr" anchorCtr="0"/>
          <a:lstStyle>
            <a:lvl1pPr marL="0" indent="0" algn="ctr">
              <a:spcBef>
                <a:spcPts val="0"/>
              </a:spcBef>
              <a:buNone/>
              <a:defRPr sz="1200" kern="1200" baseline="0">
                <a:latin typeface="Avenir LT Com 45 Book"/>
              </a:defRPr>
            </a:lvl1pPr>
          </a:lstStyle>
          <a:p>
            <a:r>
              <a:rPr lang="en-US" dirty="0" smtClean="0"/>
              <a:t>Click icon to add photo</a:t>
            </a:r>
            <a:endParaRPr lang="en-US" dirty="0"/>
          </a:p>
        </p:txBody>
      </p:sp>
      <p:sp>
        <p:nvSpPr>
          <p:cNvPr id="14" name="Text Placeholder 15"/>
          <p:cNvSpPr>
            <a:spLocks noGrp="1"/>
          </p:cNvSpPr>
          <p:nvPr>
            <p:ph type="body" sz="quarter" idx="12" hasCustomPrompt="1"/>
          </p:nvPr>
        </p:nvSpPr>
        <p:spPr>
          <a:xfrm>
            <a:off x="812800" y="449320"/>
            <a:ext cx="6858000" cy="1143000"/>
          </a:xfrm>
          <a:prstGeom prst="rect">
            <a:avLst/>
          </a:prstGeom>
        </p:spPr>
        <p:txBody>
          <a:bodyPr vert="horz" lIns="0" tIns="0" rIns="0" bIns="0"/>
          <a:lstStyle>
            <a:lvl1pPr marL="0" indent="0">
              <a:lnSpc>
                <a:spcPts val="4000"/>
              </a:lnSpc>
              <a:buFontTx/>
              <a:buNone/>
              <a:defRPr sz="4000" u="none" kern="1200" baseline="0">
                <a:solidFill>
                  <a:schemeClr val="tx1"/>
                </a:solidFill>
                <a:latin typeface="Avenir LT Com 45 Book"/>
              </a:defRPr>
            </a:lvl1pPr>
            <a:lvl2pPr marL="457200" indent="0">
              <a:lnSpc>
                <a:spcPts val="4000"/>
              </a:lnSpc>
              <a:buFontTx/>
              <a:buNone/>
              <a:defRPr sz="4000" u="none" kern="1200" baseline="0">
                <a:solidFill>
                  <a:schemeClr val="tx1"/>
                </a:solidFill>
                <a:latin typeface="Avenir LT Com 45 Book"/>
              </a:defRPr>
            </a:lvl2pPr>
            <a:lvl3pPr marL="914400" indent="0">
              <a:lnSpc>
                <a:spcPts val="4000"/>
              </a:lnSpc>
              <a:buFontTx/>
              <a:buNone/>
              <a:defRPr sz="4000" u="none" kern="1200" baseline="0">
                <a:solidFill>
                  <a:schemeClr val="tx1"/>
                </a:solidFill>
                <a:latin typeface="Avenir LT Com 45 Book"/>
              </a:defRPr>
            </a:lvl3pPr>
            <a:lvl4pPr marL="1371600" indent="0">
              <a:lnSpc>
                <a:spcPts val="4000"/>
              </a:lnSpc>
              <a:buFontTx/>
              <a:buNone/>
              <a:defRPr sz="4000" u="none" kern="1200" baseline="0">
                <a:solidFill>
                  <a:schemeClr val="tx1"/>
                </a:solidFill>
                <a:latin typeface="Avenir LT Com 45 Book"/>
              </a:defRPr>
            </a:lvl4pPr>
            <a:lvl5pPr marL="1828800" indent="0">
              <a:lnSpc>
                <a:spcPts val="4000"/>
              </a:lnSpc>
              <a:buFontTx/>
              <a:buNone/>
              <a:defRPr sz="4000" u="none" kern="1200" baseline="0">
                <a:solidFill>
                  <a:schemeClr val="tx1"/>
                </a:solidFill>
                <a:latin typeface="Avenir LT Com 45 Book"/>
              </a:defRPr>
            </a:lvl5pPr>
          </a:lstStyle>
          <a:p>
            <a:pPr lvl="0"/>
            <a:r>
              <a:rPr lang="en-US" dirty="0" smtClean="0"/>
              <a:t>Slide title with </a:t>
            </a:r>
            <a:br>
              <a:rPr lang="en-US" dirty="0" smtClean="0"/>
            </a:br>
            <a:r>
              <a:rPr lang="en-US" dirty="0" smtClean="0"/>
              <a:t>large image</a:t>
            </a:r>
            <a:endParaRPr lang="en-US" dirty="0"/>
          </a:p>
        </p:txBody>
      </p:sp>
      <p:sp>
        <p:nvSpPr>
          <p:cNvPr id="23" name="Text Placeholder 19"/>
          <p:cNvSpPr>
            <a:spLocks noGrp="1"/>
          </p:cNvSpPr>
          <p:nvPr>
            <p:ph type="body" sz="quarter" idx="13" hasCustomPrompt="1"/>
          </p:nvPr>
        </p:nvSpPr>
        <p:spPr>
          <a:xfrm>
            <a:off x="813329" y="1819882"/>
            <a:ext cx="7916334" cy="366713"/>
          </a:xfrm>
          <a:prstGeom prst="rect">
            <a:avLst/>
          </a:prstGeom>
        </p:spPr>
        <p:txBody>
          <a:bodyPr vert="horz" lIns="0" tIns="0" rIns="0" bIns="0"/>
          <a:lstStyle>
            <a:lvl1pPr marL="0" indent="0" algn="l">
              <a:lnSpc>
                <a:spcPts val="2400"/>
              </a:lnSpc>
              <a:spcBef>
                <a:spcPts val="0"/>
              </a:spcBef>
              <a:spcAft>
                <a:spcPts val="800"/>
              </a:spcAft>
              <a:buFont typeface="Arial"/>
              <a:buNone/>
              <a:defRPr sz="1800" baseline="0">
                <a:solidFill>
                  <a:schemeClr val="accent3"/>
                </a:solidFill>
                <a:latin typeface="Avenir LT Com 45 Book"/>
              </a:defRPr>
            </a:lvl1pPr>
            <a:lvl2pPr marL="742950" indent="-285750" algn="l">
              <a:lnSpc>
                <a:spcPts val="2400"/>
              </a:lnSpc>
              <a:spcBef>
                <a:spcPts val="0"/>
              </a:spcBef>
              <a:spcAft>
                <a:spcPts val="800"/>
              </a:spcAft>
              <a:buFont typeface="Arial"/>
              <a:buChar char="•"/>
              <a:defRPr sz="1800" baseline="0">
                <a:solidFill>
                  <a:schemeClr val="accent3"/>
                </a:solidFill>
                <a:latin typeface="Avenir LT Com 45 Book"/>
              </a:defRPr>
            </a:lvl2pPr>
            <a:lvl3pPr marL="1143000" indent="-228600" algn="l">
              <a:lnSpc>
                <a:spcPts val="2400"/>
              </a:lnSpc>
              <a:spcBef>
                <a:spcPts val="0"/>
              </a:spcBef>
              <a:spcAft>
                <a:spcPts val="800"/>
              </a:spcAft>
              <a:buFont typeface="Arial"/>
              <a:buChar char="•"/>
              <a:defRPr sz="1800" baseline="0">
                <a:solidFill>
                  <a:schemeClr val="accent3"/>
                </a:solidFill>
                <a:latin typeface="Avenir LT Com 45 Book"/>
              </a:defRPr>
            </a:lvl3pPr>
            <a:lvl4pPr marL="1600200" indent="-228600" algn="l">
              <a:lnSpc>
                <a:spcPts val="2400"/>
              </a:lnSpc>
              <a:spcBef>
                <a:spcPts val="0"/>
              </a:spcBef>
              <a:spcAft>
                <a:spcPts val="800"/>
              </a:spcAft>
              <a:buFont typeface="Arial"/>
              <a:buChar char="•"/>
              <a:defRPr sz="1800" baseline="0">
                <a:solidFill>
                  <a:schemeClr val="accent3"/>
                </a:solidFill>
                <a:latin typeface="Avenir LT Com 45 Book"/>
              </a:defRPr>
            </a:lvl4pPr>
            <a:lvl5pPr marL="1828800" indent="0" algn="l">
              <a:lnSpc>
                <a:spcPts val="2400"/>
              </a:lnSpc>
              <a:spcBef>
                <a:spcPts val="0"/>
              </a:spcBef>
              <a:spcAft>
                <a:spcPts val="800"/>
              </a:spcAft>
              <a:buFont typeface="Arial"/>
              <a:buNone/>
              <a:defRPr sz="1800" baseline="0">
                <a:solidFill>
                  <a:schemeClr val="accent3"/>
                </a:solidFill>
                <a:latin typeface="Avenir LT Com 45 Book"/>
              </a:defRPr>
            </a:lvl5pPr>
          </a:lstStyle>
          <a:p>
            <a:pPr lvl="0"/>
            <a:r>
              <a:rPr lang="en-US" dirty="0" smtClean="0"/>
              <a:t>Subhead 18 </a:t>
            </a:r>
            <a:r>
              <a:rPr lang="en-US" dirty="0" err="1" smtClean="0"/>
              <a:t>Avenir</a:t>
            </a:r>
            <a:r>
              <a:rPr lang="en-US" dirty="0" smtClean="0"/>
              <a:t> 45</a:t>
            </a:r>
          </a:p>
        </p:txBody>
      </p:sp>
    </p:spTree>
    <p:extLst>
      <p:ext uri="{BB962C8B-B14F-4D97-AF65-F5344CB8AC3E}">
        <p14:creationId xmlns:p14="http://schemas.microsoft.com/office/powerpoint/2010/main" val="29038267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812800" y="1901825"/>
            <a:ext cx="7916863" cy="3749675"/>
          </a:xfrm>
          <a:prstGeom prst="rect">
            <a:avLst/>
          </a:prstGeom>
        </p:spPr>
        <p:txBody>
          <a:bodyPr vert="horz" lIns="0" tIns="0" rIns="0" bIns="0" numCol="2" spcCol="228600"/>
          <a:lstStyle>
            <a:lvl1pPr marL="0" indent="0" algn="l">
              <a:spcBef>
                <a:spcPts val="0"/>
              </a:spcBef>
              <a:spcAft>
                <a:spcPts val="400"/>
              </a:spcAft>
              <a:buFontTx/>
              <a:buNone/>
              <a:defRPr lang="en-US" sz="1200" b="0" i="0" u="none" strike="noStrike" baseline="0" smtClean="0">
                <a:solidFill>
                  <a:schemeClr val="accent3"/>
                </a:solidFill>
                <a:latin typeface="Avenir LT Com 45 Book"/>
              </a:defRPr>
            </a:lvl1pPr>
            <a:lvl2pPr marL="457200" indent="0">
              <a:spcBef>
                <a:spcPts val="0"/>
              </a:spcBef>
              <a:spcAft>
                <a:spcPts val="800"/>
              </a:spcAft>
              <a:buFontTx/>
              <a:buNone/>
              <a:defRPr sz="1400" baseline="0">
                <a:solidFill>
                  <a:schemeClr val="accent3"/>
                </a:solidFill>
                <a:latin typeface="Avenir LT Com 45 Book"/>
              </a:defRPr>
            </a:lvl2pPr>
            <a:lvl3pPr marL="914400" indent="0">
              <a:spcBef>
                <a:spcPts val="0"/>
              </a:spcBef>
              <a:spcAft>
                <a:spcPts val="800"/>
              </a:spcAft>
              <a:buFontTx/>
              <a:buNone/>
              <a:defRPr sz="1400" baseline="0">
                <a:solidFill>
                  <a:schemeClr val="accent3"/>
                </a:solidFill>
                <a:latin typeface="Avenir LT Com 45 Book"/>
              </a:defRPr>
            </a:lvl3pPr>
            <a:lvl4pPr marL="1371600" indent="0">
              <a:spcBef>
                <a:spcPts val="0"/>
              </a:spcBef>
              <a:spcAft>
                <a:spcPts val="800"/>
              </a:spcAft>
              <a:buFontTx/>
              <a:buNone/>
              <a:defRPr sz="1400" baseline="0">
                <a:solidFill>
                  <a:schemeClr val="accent3"/>
                </a:solidFill>
                <a:latin typeface="Avenir LT Com 45 Book"/>
              </a:defRPr>
            </a:lvl4pPr>
            <a:lvl5pPr marL="1828800" indent="0">
              <a:spcBef>
                <a:spcPts val="0"/>
              </a:spcBef>
              <a:spcAft>
                <a:spcPts val="800"/>
              </a:spcAft>
              <a:buFontTx/>
              <a:buNone/>
              <a:defRPr sz="1400" baseline="0">
                <a:solidFill>
                  <a:schemeClr val="accent3"/>
                </a:solidFill>
                <a:latin typeface="Avenir LT Com 45 Book"/>
              </a:defRPr>
            </a:lvl5pPr>
          </a:lstStyle>
          <a:p>
            <a:r>
              <a:rPr lang="en-US" dirty="0" smtClean="0"/>
              <a:t>Audubon California</a:t>
            </a:r>
          </a:p>
          <a:p>
            <a:r>
              <a:rPr lang="en-US" dirty="0" smtClean="0"/>
              <a:t>S.D. Bechtel, Jr. Foundation</a:t>
            </a:r>
          </a:p>
          <a:p>
            <a:r>
              <a:rPr lang="en-US" dirty="0" smtClean="0"/>
              <a:t>Bernice Barbour Foundation</a:t>
            </a:r>
          </a:p>
          <a:p>
            <a:r>
              <a:rPr lang="en-US" dirty="0" smtClean="0"/>
              <a:t>Bureau of Reclamation</a:t>
            </a:r>
          </a:p>
          <a:p>
            <a:r>
              <a:rPr lang="en-US" dirty="0" smtClean="0"/>
              <a:t>Bureau of Land Management</a:t>
            </a:r>
          </a:p>
          <a:p>
            <a:r>
              <a:rPr lang="en-US" dirty="0" smtClean="0"/>
              <a:t>California Coastal Conservancy</a:t>
            </a:r>
          </a:p>
          <a:p>
            <a:r>
              <a:rPr lang="en-US" dirty="0" smtClean="0"/>
              <a:t>California Department of Fish and Game</a:t>
            </a:r>
          </a:p>
          <a:p>
            <a:r>
              <a:rPr lang="en-US" dirty="0" smtClean="0"/>
              <a:t>California Department of Water Resources</a:t>
            </a:r>
          </a:p>
          <a:p>
            <a:r>
              <a:rPr lang="en-US" dirty="0" smtClean="0"/>
              <a:t>California Bay Delta Authority</a:t>
            </a:r>
          </a:p>
          <a:p>
            <a:r>
              <a:rPr lang="en-US" dirty="0" smtClean="0"/>
              <a:t>California Landscape Conservation Cooperative</a:t>
            </a:r>
          </a:p>
          <a:p>
            <a:r>
              <a:rPr lang="en-US" dirty="0" smtClean="0"/>
              <a:t>Central Valley Joint Venture</a:t>
            </a:r>
          </a:p>
          <a:p>
            <a:r>
              <a:rPr lang="en-US" dirty="0" err="1" smtClean="0"/>
              <a:t>Faucett</a:t>
            </a:r>
            <a:r>
              <a:rPr lang="en-US" dirty="0" smtClean="0"/>
              <a:t> Family Foundation</a:t>
            </a:r>
          </a:p>
          <a:p>
            <a:r>
              <a:rPr lang="en-US" dirty="0" smtClean="0"/>
              <a:t>Richard Grand Foundation</a:t>
            </a:r>
          </a:p>
          <a:p>
            <a:r>
              <a:rPr lang="en-US" dirty="0" smtClean="0"/>
              <a:t>Marin Community Foundation</a:t>
            </a:r>
          </a:p>
          <a:p>
            <a:r>
              <a:rPr lang="en-US" dirty="0" smtClean="0"/>
              <a:t>Giles Mead Foundation</a:t>
            </a:r>
          </a:p>
          <a:p>
            <a:r>
              <a:rPr lang="en-US" dirty="0" smtClean="0"/>
              <a:t>Moore Family Foundation</a:t>
            </a:r>
          </a:p>
          <a:p>
            <a:r>
              <a:rPr lang="en-US" dirty="0" smtClean="0"/>
              <a:t>Gordon and Betty Moore Foundation</a:t>
            </a:r>
          </a:p>
          <a:p>
            <a:r>
              <a:rPr lang="en-US" dirty="0" smtClean="0"/>
              <a:t>David and Lucile Packard Foundation</a:t>
            </a:r>
          </a:p>
          <a:p>
            <a:r>
              <a:rPr lang="en-US" dirty="0" smtClean="0"/>
              <a:t>National Parks Service</a:t>
            </a:r>
          </a:p>
          <a:p>
            <a:r>
              <a:rPr lang="en-US" dirty="0" smtClean="0"/>
              <a:t>National Science Foundation</a:t>
            </a:r>
          </a:p>
          <a:p>
            <a:r>
              <a:rPr lang="en-US" dirty="0" smtClean="0"/>
              <a:t>San Francisco Foundation</a:t>
            </a:r>
          </a:p>
          <a:p>
            <a:r>
              <a:rPr lang="en-US" dirty="0" smtClean="0"/>
              <a:t>San Francisco Bay Joint Venture</a:t>
            </a:r>
          </a:p>
          <a:p>
            <a:r>
              <a:rPr lang="en-US" dirty="0" smtClean="0"/>
              <a:t>San Francisco State University</a:t>
            </a:r>
          </a:p>
          <a:p>
            <a:r>
              <a:rPr lang="en-US" dirty="0" smtClean="0"/>
              <a:t>The Nature Conservancy</a:t>
            </a:r>
          </a:p>
          <a:p>
            <a:r>
              <a:rPr lang="en-US" dirty="0" smtClean="0"/>
              <a:t>University of California</a:t>
            </a:r>
          </a:p>
          <a:p>
            <a:r>
              <a:rPr lang="en-US" dirty="0" smtClean="0"/>
              <a:t>U.S. Fish and Wildlife Service</a:t>
            </a:r>
          </a:p>
          <a:p>
            <a:r>
              <a:rPr lang="en-US" dirty="0" smtClean="0"/>
              <a:t>USDA Forest Service</a:t>
            </a:r>
          </a:p>
          <a:p>
            <a:r>
              <a:rPr lang="en-US" dirty="0" smtClean="0"/>
              <a:t>US Geological Survey</a:t>
            </a:r>
          </a:p>
          <a:p>
            <a:r>
              <a:rPr lang="en-US" dirty="0" smtClean="0"/>
              <a:t>Point Blue Board, Members and Staff</a:t>
            </a:r>
          </a:p>
        </p:txBody>
      </p:sp>
      <p:sp>
        <p:nvSpPr>
          <p:cNvPr id="8" name="Text Placeholder 15"/>
          <p:cNvSpPr>
            <a:spLocks noGrp="1"/>
          </p:cNvSpPr>
          <p:nvPr>
            <p:ph type="body" sz="quarter" idx="12" hasCustomPrompt="1"/>
          </p:nvPr>
        </p:nvSpPr>
        <p:spPr>
          <a:xfrm>
            <a:off x="812800" y="449320"/>
            <a:ext cx="6858000" cy="1143000"/>
          </a:xfrm>
          <a:prstGeom prst="rect">
            <a:avLst/>
          </a:prstGeom>
        </p:spPr>
        <p:txBody>
          <a:bodyPr vert="horz" lIns="0" tIns="0" rIns="0" bIns="0"/>
          <a:lstStyle>
            <a:lvl1pPr marL="0" indent="0">
              <a:lnSpc>
                <a:spcPts val="4000"/>
              </a:lnSpc>
              <a:buFontTx/>
              <a:buNone/>
              <a:defRPr sz="4000" u="none" kern="1200" baseline="0">
                <a:solidFill>
                  <a:schemeClr val="tx1"/>
                </a:solidFill>
                <a:latin typeface="Avenir LT Com 45 Book"/>
              </a:defRPr>
            </a:lvl1pPr>
            <a:lvl2pPr marL="457200" indent="0">
              <a:lnSpc>
                <a:spcPts val="4000"/>
              </a:lnSpc>
              <a:buFontTx/>
              <a:buNone/>
              <a:defRPr sz="4000" u="none" kern="1200" baseline="0">
                <a:solidFill>
                  <a:schemeClr val="tx1"/>
                </a:solidFill>
                <a:latin typeface="Avenir LT Com 45 Book"/>
              </a:defRPr>
            </a:lvl2pPr>
            <a:lvl3pPr marL="914400" indent="0">
              <a:lnSpc>
                <a:spcPts val="4000"/>
              </a:lnSpc>
              <a:buFontTx/>
              <a:buNone/>
              <a:defRPr sz="4000" u="none" kern="1200" baseline="0">
                <a:solidFill>
                  <a:schemeClr val="tx1"/>
                </a:solidFill>
                <a:latin typeface="Avenir LT Com 45 Book"/>
              </a:defRPr>
            </a:lvl3pPr>
            <a:lvl4pPr marL="1371600" indent="0">
              <a:lnSpc>
                <a:spcPts val="4000"/>
              </a:lnSpc>
              <a:buFontTx/>
              <a:buNone/>
              <a:defRPr sz="4000" u="none" kern="1200" baseline="0">
                <a:solidFill>
                  <a:schemeClr val="tx1"/>
                </a:solidFill>
                <a:latin typeface="Avenir LT Com 45 Book"/>
              </a:defRPr>
            </a:lvl4pPr>
            <a:lvl5pPr marL="1828800" indent="0">
              <a:lnSpc>
                <a:spcPts val="4000"/>
              </a:lnSpc>
              <a:buFontTx/>
              <a:buNone/>
              <a:defRPr sz="4000" u="none" kern="1200" baseline="0">
                <a:solidFill>
                  <a:schemeClr val="tx1"/>
                </a:solidFill>
                <a:latin typeface="Avenir LT Com 45 Book"/>
              </a:defRPr>
            </a:lvl5pPr>
          </a:lstStyle>
          <a:p>
            <a:pPr lvl="0"/>
            <a:r>
              <a:rPr lang="en-US" dirty="0" smtClean="0"/>
              <a:t>Thank you</a:t>
            </a:r>
            <a:endParaRPr lang="en-US" dirty="0"/>
          </a:p>
        </p:txBody>
      </p:sp>
    </p:spTree>
    <p:extLst>
      <p:ext uri="{BB962C8B-B14F-4D97-AF65-F5344CB8AC3E}">
        <p14:creationId xmlns:p14="http://schemas.microsoft.com/office/powerpoint/2010/main" val="16498515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or Palette not editable">
    <p:spTree>
      <p:nvGrpSpPr>
        <p:cNvPr id="1" name=""/>
        <p:cNvGrpSpPr/>
        <p:nvPr/>
      </p:nvGrpSpPr>
      <p:grpSpPr>
        <a:xfrm>
          <a:off x="0" y="0"/>
          <a:ext cx="0" cy="0"/>
          <a:chOff x="0" y="0"/>
          <a:chExt cx="0" cy="0"/>
        </a:xfrm>
      </p:grpSpPr>
      <p:sp>
        <p:nvSpPr>
          <p:cNvPr id="8" name="TextBox 7"/>
          <p:cNvSpPr txBox="1"/>
          <p:nvPr/>
        </p:nvSpPr>
        <p:spPr>
          <a:xfrm>
            <a:off x="815215" y="1131669"/>
            <a:ext cx="7604362" cy="523220"/>
          </a:xfrm>
          <a:prstGeom prst="rect">
            <a:avLst/>
          </a:prstGeom>
          <a:noFill/>
        </p:spPr>
        <p:txBody>
          <a:bodyPr wrap="square" lIns="0" tIns="0" rIns="0" bIns="0" rtlCol="0">
            <a:noAutofit/>
          </a:bodyPr>
          <a:lstStyle/>
          <a:p>
            <a:pPr defTabSz="457200"/>
            <a:r>
              <a:rPr lang="en-US" sz="1400" dirty="0" smtClean="0">
                <a:solidFill>
                  <a:srgbClr val="3682C7"/>
                </a:solidFill>
                <a:latin typeface="Avenir LT Com 45 Book"/>
              </a:rPr>
              <a:t>Please use this page as a visual reference only for choosing colors from your custom color palette. This page is not editable.</a:t>
            </a:r>
            <a:endParaRPr lang="en-US" sz="1400" dirty="0">
              <a:solidFill>
                <a:srgbClr val="3682C7"/>
              </a:solidFill>
              <a:latin typeface="Avenir LT Com 45 Book"/>
            </a:endParaRPr>
          </a:p>
        </p:txBody>
      </p:sp>
      <p:cxnSp>
        <p:nvCxnSpPr>
          <p:cNvPr id="24" name="Straight Connector 23"/>
          <p:cNvCxnSpPr/>
          <p:nvPr/>
        </p:nvCxnSpPr>
        <p:spPr>
          <a:xfrm flipH="1">
            <a:off x="656392" y="2538414"/>
            <a:ext cx="1588" cy="2357676"/>
          </a:xfrm>
          <a:prstGeom prst="line">
            <a:avLst/>
          </a:prstGeom>
          <a:ln w="12700" cap="flat" cmpd="sng" algn="ctr">
            <a:solidFill>
              <a:srgbClr val="B2B2AA"/>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4306313" y="2537620"/>
            <a:ext cx="1588" cy="2358470"/>
          </a:xfrm>
          <a:prstGeom prst="line">
            <a:avLst/>
          </a:prstGeom>
          <a:ln w="12700" cap="flat" cmpd="sng" algn="ctr">
            <a:solidFill>
              <a:srgbClr val="B2B2AA"/>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815215" y="580165"/>
            <a:ext cx="7604362" cy="523220"/>
          </a:xfrm>
          <a:prstGeom prst="rect">
            <a:avLst/>
          </a:prstGeom>
          <a:noFill/>
        </p:spPr>
        <p:txBody>
          <a:bodyPr wrap="square" lIns="0" tIns="0" rIns="0" bIns="0" rtlCol="0">
            <a:noAutofit/>
          </a:bodyPr>
          <a:lstStyle/>
          <a:p>
            <a:pPr defTabSz="457200"/>
            <a:r>
              <a:rPr lang="en-US" sz="2400" dirty="0" smtClean="0">
                <a:solidFill>
                  <a:srgbClr val="00459A"/>
                </a:solidFill>
                <a:latin typeface="Avenir LT Com 45 Book"/>
              </a:rPr>
              <a:t>Color Palette Reference Guide</a:t>
            </a:r>
            <a:endParaRPr lang="en-US" sz="2400" dirty="0">
              <a:solidFill>
                <a:srgbClr val="00459A"/>
              </a:solidFill>
              <a:latin typeface="Avenir LT Com 45 Book"/>
            </a:endParaRPr>
          </a:p>
        </p:txBody>
      </p:sp>
      <p:sp>
        <p:nvSpPr>
          <p:cNvPr id="34" name="Rectangle 33"/>
          <p:cNvSpPr/>
          <p:nvPr userDrawn="1"/>
        </p:nvSpPr>
        <p:spPr>
          <a:xfrm>
            <a:off x="826492" y="2520944"/>
            <a:ext cx="850900" cy="825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35" name="Rectangle 34"/>
          <p:cNvSpPr/>
          <p:nvPr userDrawn="1"/>
        </p:nvSpPr>
        <p:spPr>
          <a:xfrm>
            <a:off x="1793438" y="2520944"/>
            <a:ext cx="850900" cy="825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36" name="Rectangle 35"/>
          <p:cNvSpPr/>
          <p:nvPr userDrawn="1"/>
        </p:nvSpPr>
        <p:spPr>
          <a:xfrm>
            <a:off x="4470457" y="2520944"/>
            <a:ext cx="850900" cy="825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37" name="Rectangle 36"/>
          <p:cNvSpPr/>
          <p:nvPr userDrawn="1"/>
        </p:nvSpPr>
        <p:spPr>
          <a:xfrm>
            <a:off x="5459787" y="2520944"/>
            <a:ext cx="850900" cy="825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38" name="Rectangle 37"/>
          <p:cNvSpPr/>
          <p:nvPr userDrawn="1"/>
        </p:nvSpPr>
        <p:spPr>
          <a:xfrm>
            <a:off x="6449117" y="2520944"/>
            <a:ext cx="850900" cy="825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39" name="Rectangle 38"/>
          <p:cNvSpPr/>
          <p:nvPr userDrawn="1"/>
        </p:nvSpPr>
        <p:spPr>
          <a:xfrm>
            <a:off x="7438447" y="2520944"/>
            <a:ext cx="850900" cy="825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40" name="Date Placeholder 3"/>
          <p:cNvSpPr txBox="1">
            <a:spLocks/>
          </p:cNvSpPr>
          <p:nvPr userDrawn="1"/>
        </p:nvSpPr>
        <p:spPr>
          <a:xfrm>
            <a:off x="834588" y="3422644"/>
            <a:ext cx="842804" cy="330200"/>
          </a:xfrm>
          <a:prstGeom prst="rect">
            <a:avLst/>
          </a:prstGeom>
        </p:spPr>
        <p:txBody>
          <a:bodyPr vert="horz" lIns="0" tIns="0" rIns="0" bIns="0" rtlCol="0" anchor="t" anchorCtr="0"/>
          <a:lstStyle>
            <a:lvl1pPr algn="l">
              <a:defRPr sz="1200">
                <a:solidFill>
                  <a:schemeClr val="tx1">
                    <a:tint val="75000"/>
                  </a:schemeClr>
                </a:solidFill>
              </a:defRPr>
            </a:lvl1pPr>
          </a:lstStyle>
          <a:p>
            <a:pPr algn="ctr" defTabSz="457200">
              <a:defRPr/>
            </a:pPr>
            <a:r>
              <a:rPr lang="en-US" sz="1000" spc="100" dirty="0" smtClean="0">
                <a:solidFill>
                  <a:srgbClr val="00459A"/>
                </a:solidFill>
                <a:latin typeface="Avenir LT Com 45 Book"/>
                <a:cs typeface="Arial"/>
              </a:rPr>
              <a:t>Bright Blue</a:t>
            </a:r>
            <a:endParaRPr lang="en-US" sz="1000" spc="100" dirty="0">
              <a:solidFill>
                <a:srgbClr val="00459A"/>
              </a:solidFill>
              <a:latin typeface="Avenir LT Com 45 Book"/>
              <a:cs typeface="Arial"/>
            </a:endParaRPr>
          </a:p>
        </p:txBody>
      </p:sp>
      <p:sp>
        <p:nvSpPr>
          <p:cNvPr id="41" name="Date Placeholder 3"/>
          <p:cNvSpPr txBox="1">
            <a:spLocks/>
          </p:cNvSpPr>
          <p:nvPr userDrawn="1"/>
        </p:nvSpPr>
        <p:spPr>
          <a:xfrm>
            <a:off x="1801534" y="3422644"/>
            <a:ext cx="842804" cy="330200"/>
          </a:xfrm>
          <a:prstGeom prst="rect">
            <a:avLst/>
          </a:prstGeom>
        </p:spPr>
        <p:txBody>
          <a:bodyPr vert="horz" lIns="0" tIns="0" rIns="0" bIns="0" rtlCol="0" anchor="t" anchorCtr="0"/>
          <a:lstStyle>
            <a:lvl1pPr algn="l">
              <a:defRPr sz="1200">
                <a:solidFill>
                  <a:schemeClr val="tx1">
                    <a:tint val="75000"/>
                  </a:schemeClr>
                </a:solidFill>
              </a:defRPr>
            </a:lvl1pPr>
          </a:lstStyle>
          <a:p>
            <a:pPr algn="ctr" defTabSz="457200">
              <a:defRPr/>
            </a:pPr>
            <a:r>
              <a:rPr lang="en-US" sz="1000" spc="100" dirty="0" smtClean="0">
                <a:solidFill>
                  <a:srgbClr val="00459A"/>
                </a:solidFill>
                <a:latin typeface="Avenir LT Com 45 Book"/>
                <a:cs typeface="Arial"/>
              </a:rPr>
              <a:t>Green</a:t>
            </a:r>
            <a:endParaRPr lang="en-US" sz="1000" spc="100" dirty="0">
              <a:solidFill>
                <a:srgbClr val="00459A"/>
              </a:solidFill>
              <a:latin typeface="Avenir LT Com 45 Book"/>
              <a:cs typeface="Arial"/>
            </a:endParaRPr>
          </a:p>
        </p:txBody>
      </p:sp>
      <p:sp>
        <p:nvSpPr>
          <p:cNvPr id="46" name="Date Placeholder 3"/>
          <p:cNvSpPr txBox="1">
            <a:spLocks/>
          </p:cNvSpPr>
          <p:nvPr userDrawn="1"/>
        </p:nvSpPr>
        <p:spPr>
          <a:xfrm>
            <a:off x="4478553" y="3422644"/>
            <a:ext cx="842804" cy="330200"/>
          </a:xfrm>
          <a:prstGeom prst="rect">
            <a:avLst/>
          </a:prstGeom>
        </p:spPr>
        <p:txBody>
          <a:bodyPr vert="horz" lIns="0" tIns="0" rIns="0" bIns="0" rtlCol="0" anchor="t" anchorCtr="0"/>
          <a:lstStyle>
            <a:lvl1pPr algn="l">
              <a:defRPr sz="1200">
                <a:solidFill>
                  <a:schemeClr val="tx1">
                    <a:tint val="75000"/>
                  </a:schemeClr>
                </a:solidFill>
              </a:defRPr>
            </a:lvl1pPr>
          </a:lstStyle>
          <a:p>
            <a:pPr algn="ctr" defTabSz="457200">
              <a:defRPr/>
            </a:pPr>
            <a:r>
              <a:rPr lang="en-US" sz="1000" spc="100" dirty="0" smtClean="0">
                <a:solidFill>
                  <a:srgbClr val="00459A"/>
                </a:solidFill>
                <a:latin typeface="Avenir LT Com 45 Book"/>
                <a:cs typeface="Arial"/>
              </a:rPr>
              <a:t>Lichen</a:t>
            </a:r>
            <a:endParaRPr lang="en-US" sz="1000" spc="100" dirty="0">
              <a:solidFill>
                <a:srgbClr val="00459A"/>
              </a:solidFill>
              <a:latin typeface="Avenir LT Com 45 Book"/>
              <a:cs typeface="Arial"/>
            </a:endParaRPr>
          </a:p>
        </p:txBody>
      </p:sp>
      <p:sp>
        <p:nvSpPr>
          <p:cNvPr id="47" name="Date Placeholder 3"/>
          <p:cNvSpPr txBox="1">
            <a:spLocks/>
          </p:cNvSpPr>
          <p:nvPr userDrawn="1"/>
        </p:nvSpPr>
        <p:spPr>
          <a:xfrm>
            <a:off x="5459787" y="3422644"/>
            <a:ext cx="842804" cy="330200"/>
          </a:xfrm>
          <a:prstGeom prst="rect">
            <a:avLst/>
          </a:prstGeom>
        </p:spPr>
        <p:txBody>
          <a:bodyPr vert="horz" lIns="0" tIns="0" rIns="0" bIns="0" rtlCol="0" anchor="t" anchorCtr="0"/>
          <a:lstStyle>
            <a:lvl1pPr algn="l">
              <a:defRPr sz="1200">
                <a:solidFill>
                  <a:schemeClr val="tx1">
                    <a:tint val="75000"/>
                  </a:schemeClr>
                </a:solidFill>
              </a:defRPr>
            </a:lvl1pPr>
          </a:lstStyle>
          <a:p>
            <a:pPr algn="ctr" defTabSz="457200">
              <a:defRPr/>
            </a:pPr>
            <a:r>
              <a:rPr lang="en-US" sz="1000" spc="100" dirty="0" smtClean="0">
                <a:solidFill>
                  <a:srgbClr val="00459A"/>
                </a:solidFill>
                <a:latin typeface="Avenir LT Com 45 Book"/>
                <a:cs typeface="Arial"/>
              </a:rPr>
              <a:t>Poppy</a:t>
            </a:r>
            <a:endParaRPr lang="en-US" sz="1000" spc="100" dirty="0">
              <a:solidFill>
                <a:srgbClr val="00459A"/>
              </a:solidFill>
              <a:latin typeface="Avenir LT Com 45 Book"/>
              <a:cs typeface="Arial"/>
            </a:endParaRPr>
          </a:p>
        </p:txBody>
      </p:sp>
      <p:sp>
        <p:nvSpPr>
          <p:cNvPr id="48" name="Date Placeholder 3"/>
          <p:cNvSpPr txBox="1">
            <a:spLocks/>
          </p:cNvSpPr>
          <p:nvPr userDrawn="1"/>
        </p:nvSpPr>
        <p:spPr>
          <a:xfrm>
            <a:off x="6457213" y="3422644"/>
            <a:ext cx="842804" cy="330200"/>
          </a:xfrm>
          <a:prstGeom prst="rect">
            <a:avLst/>
          </a:prstGeom>
        </p:spPr>
        <p:txBody>
          <a:bodyPr vert="horz" lIns="0" tIns="0" rIns="0" bIns="0" rtlCol="0" anchor="t" anchorCtr="0"/>
          <a:lstStyle>
            <a:lvl1pPr algn="l">
              <a:defRPr sz="1200">
                <a:solidFill>
                  <a:schemeClr val="tx1">
                    <a:tint val="75000"/>
                  </a:schemeClr>
                </a:solidFill>
              </a:defRPr>
            </a:lvl1pPr>
          </a:lstStyle>
          <a:p>
            <a:pPr algn="ctr" defTabSz="457200">
              <a:defRPr/>
            </a:pPr>
            <a:r>
              <a:rPr lang="en-US" sz="1000" spc="100" dirty="0" smtClean="0">
                <a:solidFill>
                  <a:srgbClr val="00459A"/>
                </a:solidFill>
                <a:latin typeface="Avenir LT Com 45 Book"/>
                <a:cs typeface="Arial"/>
              </a:rPr>
              <a:t>Light Grey</a:t>
            </a:r>
            <a:endParaRPr lang="en-US" sz="1000" spc="100" dirty="0">
              <a:solidFill>
                <a:srgbClr val="00459A"/>
              </a:solidFill>
              <a:latin typeface="Avenir LT Com 45 Book"/>
              <a:cs typeface="Arial"/>
            </a:endParaRPr>
          </a:p>
        </p:txBody>
      </p:sp>
      <p:sp>
        <p:nvSpPr>
          <p:cNvPr id="49" name="Date Placeholder 3"/>
          <p:cNvSpPr txBox="1">
            <a:spLocks/>
          </p:cNvSpPr>
          <p:nvPr userDrawn="1"/>
        </p:nvSpPr>
        <p:spPr>
          <a:xfrm>
            <a:off x="7446543" y="3422644"/>
            <a:ext cx="842804" cy="330200"/>
          </a:xfrm>
          <a:prstGeom prst="rect">
            <a:avLst/>
          </a:prstGeom>
        </p:spPr>
        <p:txBody>
          <a:bodyPr vert="horz" lIns="0" tIns="0" rIns="0" bIns="0" rtlCol="0" anchor="t" anchorCtr="0"/>
          <a:lstStyle>
            <a:lvl1pPr algn="l">
              <a:defRPr sz="1200">
                <a:solidFill>
                  <a:schemeClr val="tx1">
                    <a:tint val="75000"/>
                  </a:schemeClr>
                </a:solidFill>
              </a:defRPr>
            </a:lvl1pPr>
          </a:lstStyle>
          <a:p>
            <a:pPr algn="ctr" defTabSz="457200">
              <a:defRPr/>
            </a:pPr>
            <a:r>
              <a:rPr lang="en-US" sz="1000" spc="100" dirty="0" smtClean="0">
                <a:solidFill>
                  <a:srgbClr val="00459A"/>
                </a:solidFill>
                <a:latin typeface="Avenir LT Com 45 Book"/>
                <a:cs typeface="Arial"/>
              </a:rPr>
              <a:t>Dark Grey</a:t>
            </a:r>
            <a:endParaRPr lang="en-US" sz="1000" spc="100" dirty="0">
              <a:solidFill>
                <a:srgbClr val="00459A"/>
              </a:solidFill>
              <a:latin typeface="Avenir LT Com 45 Book"/>
              <a:cs typeface="Arial"/>
            </a:endParaRPr>
          </a:p>
        </p:txBody>
      </p:sp>
      <p:sp>
        <p:nvSpPr>
          <p:cNvPr id="50" name="Date Placeholder 3"/>
          <p:cNvSpPr txBox="1">
            <a:spLocks/>
          </p:cNvSpPr>
          <p:nvPr userDrawn="1"/>
        </p:nvSpPr>
        <p:spPr>
          <a:xfrm>
            <a:off x="834588" y="2190744"/>
            <a:ext cx="2774746" cy="330200"/>
          </a:xfrm>
          <a:prstGeom prst="rect">
            <a:avLst/>
          </a:prstGeom>
        </p:spPr>
        <p:txBody>
          <a:bodyPr vert="horz" lIns="0" tIns="0" rIns="0" bIns="0" rtlCol="0" anchor="t" anchorCtr="0"/>
          <a:lstStyle>
            <a:lvl1pPr algn="l">
              <a:defRPr sz="1200">
                <a:solidFill>
                  <a:schemeClr val="tx1">
                    <a:tint val="75000"/>
                  </a:schemeClr>
                </a:solidFill>
              </a:defRPr>
            </a:lvl1pPr>
          </a:lstStyle>
          <a:p>
            <a:pPr algn="ctr" defTabSz="457200">
              <a:defRPr/>
            </a:pPr>
            <a:r>
              <a:rPr lang="en-US" sz="1000" spc="100" dirty="0" smtClean="0">
                <a:solidFill>
                  <a:srgbClr val="00459A"/>
                </a:solidFill>
                <a:latin typeface="Avenir LT Com 45 Book"/>
                <a:cs typeface="Arial"/>
              </a:rPr>
              <a:t>Primary Palette</a:t>
            </a:r>
            <a:endParaRPr lang="en-US" sz="1000" spc="100" dirty="0">
              <a:solidFill>
                <a:srgbClr val="00459A"/>
              </a:solidFill>
              <a:latin typeface="Avenir LT Com 45 Book"/>
              <a:cs typeface="Arial"/>
            </a:endParaRPr>
          </a:p>
        </p:txBody>
      </p:sp>
      <p:cxnSp>
        <p:nvCxnSpPr>
          <p:cNvPr id="51" name="Straight Connector 50"/>
          <p:cNvCxnSpPr/>
          <p:nvPr userDrawn="1"/>
        </p:nvCxnSpPr>
        <p:spPr>
          <a:xfrm>
            <a:off x="834588" y="2382832"/>
            <a:ext cx="2774746" cy="3176"/>
          </a:xfrm>
          <a:prstGeom prst="line">
            <a:avLst/>
          </a:prstGeom>
          <a:ln w="127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2" name="Date Placeholder 3"/>
          <p:cNvSpPr txBox="1">
            <a:spLocks/>
          </p:cNvSpPr>
          <p:nvPr userDrawn="1"/>
        </p:nvSpPr>
        <p:spPr>
          <a:xfrm>
            <a:off x="4488236" y="2190744"/>
            <a:ext cx="3801111" cy="190500"/>
          </a:xfrm>
          <a:prstGeom prst="rect">
            <a:avLst/>
          </a:prstGeom>
        </p:spPr>
        <p:txBody>
          <a:bodyPr vert="horz" lIns="0" tIns="0" rIns="0" bIns="0" rtlCol="0" anchor="t" anchorCtr="0"/>
          <a:lstStyle>
            <a:lvl1pPr algn="l">
              <a:defRPr sz="1200">
                <a:solidFill>
                  <a:schemeClr val="tx1">
                    <a:tint val="75000"/>
                  </a:schemeClr>
                </a:solidFill>
              </a:defRPr>
            </a:lvl1pPr>
          </a:lstStyle>
          <a:p>
            <a:pPr algn="ctr" defTabSz="457200">
              <a:defRPr/>
            </a:pPr>
            <a:r>
              <a:rPr lang="en-US" sz="1000" spc="100" dirty="0" smtClean="0">
                <a:solidFill>
                  <a:srgbClr val="00459A"/>
                </a:solidFill>
                <a:latin typeface="Avenir LT Com 45 Book"/>
                <a:cs typeface="Arial"/>
              </a:rPr>
              <a:t>Secondary Palette</a:t>
            </a:r>
            <a:endParaRPr lang="en-US" sz="1000" spc="100" dirty="0">
              <a:solidFill>
                <a:srgbClr val="00459A"/>
              </a:solidFill>
              <a:latin typeface="Avenir LT Com 45 Book"/>
              <a:cs typeface="Arial"/>
            </a:endParaRPr>
          </a:p>
        </p:txBody>
      </p:sp>
      <p:cxnSp>
        <p:nvCxnSpPr>
          <p:cNvPr id="53" name="Straight Connector 52"/>
          <p:cNvCxnSpPr/>
          <p:nvPr userDrawn="1"/>
        </p:nvCxnSpPr>
        <p:spPr>
          <a:xfrm flipH="1">
            <a:off x="656392" y="2386008"/>
            <a:ext cx="1588" cy="2357676"/>
          </a:xfrm>
          <a:prstGeom prst="line">
            <a:avLst/>
          </a:prstGeom>
          <a:ln w="12700" cap="flat" cmpd="sng" algn="ctr">
            <a:solidFill>
              <a:srgbClr val="B2B2AA"/>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4" name="Date Placeholder 3"/>
          <p:cNvSpPr txBox="1">
            <a:spLocks/>
          </p:cNvSpPr>
          <p:nvPr userDrawn="1"/>
        </p:nvSpPr>
        <p:spPr>
          <a:xfrm>
            <a:off x="824825" y="4058437"/>
            <a:ext cx="2543459" cy="685247"/>
          </a:xfrm>
          <a:prstGeom prst="rect">
            <a:avLst/>
          </a:prstGeom>
        </p:spPr>
        <p:txBody>
          <a:bodyPr vert="horz" lIns="0" tIns="0" rIns="0" bIns="0" rtlCol="0" anchor="t" anchorCtr="0"/>
          <a:lstStyle>
            <a:lvl1pPr algn="l">
              <a:defRPr sz="1200">
                <a:solidFill>
                  <a:schemeClr val="tx1">
                    <a:tint val="75000"/>
                  </a:schemeClr>
                </a:solidFill>
              </a:defRPr>
            </a:lvl1pPr>
          </a:lstStyle>
          <a:p>
            <a:pPr defTabSz="457200">
              <a:defRPr/>
            </a:pPr>
            <a:r>
              <a:rPr lang="en-US" sz="1000" spc="100" dirty="0" smtClean="0">
                <a:solidFill>
                  <a:srgbClr val="00459A"/>
                </a:solidFill>
                <a:latin typeface="Avenir LT Com 45 Book"/>
                <a:cs typeface="Arial"/>
              </a:rPr>
              <a:t>Bright Blue, Green, and Dark Blue are </a:t>
            </a:r>
            <a:br>
              <a:rPr lang="en-US" sz="1000" spc="100" dirty="0" smtClean="0">
                <a:solidFill>
                  <a:srgbClr val="00459A"/>
                </a:solidFill>
                <a:latin typeface="Avenir LT Com 45 Book"/>
                <a:cs typeface="Arial"/>
              </a:rPr>
            </a:br>
            <a:r>
              <a:rPr lang="en-US" sz="1000" spc="100" dirty="0" smtClean="0">
                <a:solidFill>
                  <a:srgbClr val="00459A"/>
                </a:solidFill>
                <a:latin typeface="Avenir LT Com 45 Book"/>
                <a:cs typeface="Arial"/>
              </a:rPr>
              <a:t>the primary colors and take priority </a:t>
            </a:r>
            <a:br>
              <a:rPr lang="en-US" sz="1000" spc="100" dirty="0" smtClean="0">
                <a:solidFill>
                  <a:srgbClr val="00459A"/>
                </a:solidFill>
                <a:latin typeface="Avenir LT Com 45 Book"/>
                <a:cs typeface="Arial"/>
              </a:rPr>
            </a:br>
            <a:r>
              <a:rPr lang="en-US" sz="1000" spc="100" dirty="0" smtClean="0">
                <a:solidFill>
                  <a:srgbClr val="00459A"/>
                </a:solidFill>
                <a:latin typeface="Avenir LT Com 45 Book"/>
                <a:cs typeface="Arial"/>
              </a:rPr>
              <a:t>over the secondary palette.</a:t>
            </a:r>
            <a:endParaRPr lang="en-US" sz="1000" spc="100" dirty="0">
              <a:solidFill>
                <a:srgbClr val="00459A"/>
              </a:solidFill>
              <a:latin typeface="Avenir LT Com 45 Book"/>
              <a:cs typeface="Arial"/>
            </a:endParaRPr>
          </a:p>
        </p:txBody>
      </p:sp>
      <p:cxnSp>
        <p:nvCxnSpPr>
          <p:cNvPr id="55" name="Straight Connector 54"/>
          <p:cNvCxnSpPr/>
          <p:nvPr userDrawn="1"/>
        </p:nvCxnSpPr>
        <p:spPr>
          <a:xfrm flipH="1">
            <a:off x="4306313" y="2385214"/>
            <a:ext cx="1588" cy="2358470"/>
          </a:xfrm>
          <a:prstGeom prst="line">
            <a:avLst/>
          </a:prstGeom>
          <a:ln w="12700" cap="flat" cmpd="sng" algn="ctr">
            <a:solidFill>
              <a:srgbClr val="B2B2AA"/>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6" name="Date Placeholder 3"/>
          <p:cNvSpPr txBox="1">
            <a:spLocks/>
          </p:cNvSpPr>
          <p:nvPr userDrawn="1"/>
        </p:nvSpPr>
        <p:spPr>
          <a:xfrm>
            <a:off x="4456091" y="4058437"/>
            <a:ext cx="1993026" cy="1229257"/>
          </a:xfrm>
          <a:prstGeom prst="rect">
            <a:avLst/>
          </a:prstGeom>
        </p:spPr>
        <p:txBody>
          <a:bodyPr vert="horz" lIns="0" tIns="0" rIns="0" bIns="0" rtlCol="0" anchor="t" anchorCtr="0"/>
          <a:lstStyle>
            <a:lvl1pPr algn="l">
              <a:defRPr sz="1200">
                <a:solidFill>
                  <a:schemeClr val="tx1">
                    <a:tint val="75000"/>
                  </a:schemeClr>
                </a:solidFill>
              </a:defRPr>
            </a:lvl1pPr>
          </a:lstStyle>
          <a:p>
            <a:pPr defTabSz="457200">
              <a:defRPr/>
            </a:pPr>
            <a:r>
              <a:rPr lang="en-US" sz="1000" spc="100" dirty="0" smtClean="0">
                <a:solidFill>
                  <a:srgbClr val="00459A"/>
                </a:solidFill>
                <a:latin typeface="Avenir LT Com 45 Book"/>
                <a:cs typeface="Arial"/>
              </a:rPr>
              <a:t>Lichen, Poppy, Light Grey, and Dark Grey are used minimally and when you need more colors than the Blues and Green.</a:t>
            </a:r>
            <a:endParaRPr lang="en-US" sz="1000" spc="100" dirty="0">
              <a:solidFill>
                <a:srgbClr val="00459A"/>
              </a:solidFill>
              <a:latin typeface="Avenir LT Com 45 Book"/>
              <a:cs typeface="Arial"/>
            </a:endParaRPr>
          </a:p>
        </p:txBody>
      </p:sp>
      <p:cxnSp>
        <p:nvCxnSpPr>
          <p:cNvPr id="57" name="Straight Connector 56"/>
          <p:cNvCxnSpPr/>
          <p:nvPr userDrawn="1"/>
        </p:nvCxnSpPr>
        <p:spPr>
          <a:xfrm>
            <a:off x="4488237" y="2382832"/>
            <a:ext cx="3801110" cy="0"/>
          </a:xfrm>
          <a:prstGeom prst="line">
            <a:avLst/>
          </a:prstGeom>
          <a:ln w="127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9" name="Rectangle 58"/>
          <p:cNvSpPr/>
          <p:nvPr userDrawn="1"/>
        </p:nvSpPr>
        <p:spPr>
          <a:xfrm>
            <a:off x="2758434" y="2520944"/>
            <a:ext cx="850900" cy="825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60" name="Date Placeholder 3"/>
          <p:cNvSpPr txBox="1">
            <a:spLocks/>
          </p:cNvSpPr>
          <p:nvPr userDrawn="1"/>
        </p:nvSpPr>
        <p:spPr>
          <a:xfrm>
            <a:off x="2766530" y="3422644"/>
            <a:ext cx="842804" cy="330200"/>
          </a:xfrm>
          <a:prstGeom prst="rect">
            <a:avLst/>
          </a:prstGeom>
        </p:spPr>
        <p:txBody>
          <a:bodyPr vert="horz" lIns="0" tIns="0" rIns="0" bIns="0" rtlCol="0" anchor="t" anchorCtr="0"/>
          <a:lstStyle>
            <a:lvl1pPr algn="l">
              <a:defRPr sz="1200">
                <a:solidFill>
                  <a:schemeClr val="tx1">
                    <a:tint val="75000"/>
                  </a:schemeClr>
                </a:solidFill>
              </a:defRPr>
            </a:lvl1pPr>
          </a:lstStyle>
          <a:p>
            <a:pPr algn="ctr" defTabSz="457200">
              <a:defRPr/>
            </a:pPr>
            <a:r>
              <a:rPr lang="en-US" sz="1000" spc="100" dirty="0" smtClean="0">
                <a:solidFill>
                  <a:srgbClr val="00459A"/>
                </a:solidFill>
                <a:latin typeface="Avenir LT Com 45 Book"/>
                <a:cs typeface="Arial"/>
              </a:rPr>
              <a:t>Dark Blue</a:t>
            </a:r>
            <a:endParaRPr lang="en-US" sz="1000" spc="100" dirty="0">
              <a:solidFill>
                <a:srgbClr val="00459A"/>
              </a:solidFill>
              <a:latin typeface="Avenir LT Com 45 Book"/>
              <a:cs typeface="Arial"/>
            </a:endParaRPr>
          </a:p>
        </p:txBody>
      </p:sp>
    </p:spTree>
    <p:extLst>
      <p:ext uri="{BB962C8B-B14F-4D97-AF65-F5344CB8AC3E}">
        <p14:creationId xmlns:p14="http://schemas.microsoft.com/office/powerpoint/2010/main" val="9880169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6C49E4FE-812F-4C14-9FB1-9C469AB3F61F}" type="datetimeFigureOut">
              <a:rPr lang="en-US" smtClean="0">
                <a:solidFill>
                  <a:srgbClr val="00459A"/>
                </a:solidFill>
              </a:rPr>
              <a:pPr defTabSz="457200"/>
              <a:t>7/21/2015</a:t>
            </a:fld>
            <a:endParaRPr lang="en-US" dirty="0">
              <a:solidFill>
                <a:srgbClr val="00459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00459A"/>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D6382DFE-C8F5-431E-B3FD-DD68DA20CA44}" type="slidenum">
              <a:rPr lang="en-US" smtClean="0">
                <a:solidFill>
                  <a:srgbClr val="00459A"/>
                </a:solidFill>
              </a:rPr>
              <a:pPr defTabSz="457200"/>
              <a:t>‹#›</a:t>
            </a:fld>
            <a:endParaRPr lang="en-US" dirty="0">
              <a:solidFill>
                <a:srgbClr val="00459A"/>
              </a:solidFill>
            </a:endParaRPr>
          </a:p>
        </p:txBody>
      </p:sp>
    </p:spTree>
    <p:extLst>
      <p:ext uri="{BB962C8B-B14F-4D97-AF65-F5344CB8AC3E}">
        <p14:creationId xmlns:p14="http://schemas.microsoft.com/office/powerpoint/2010/main" val="1921321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9EFA0B1-F2CA-47D2-BD92-29C1A414558C}" type="datetimeFigureOut">
              <a:rPr lang="en-US" smtClean="0"/>
              <a:t>7/21/2015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F13FC08-354A-47CE-A2E6-AB44E3EEB383}" type="slidenum">
              <a:rPr lang="en-US" smtClean="0"/>
              <a:t>‹#›</a:t>
            </a:fld>
            <a:endParaRPr lang="en-US"/>
          </a:p>
        </p:txBody>
      </p:sp>
    </p:spTree>
    <p:extLst>
      <p:ext uri="{BB962C8B-B14F-4D97-AF65-F5344CB8AC3E}">
        <p14:creationId xmlns:p14="http://schemas.microsoft.com/office/powerpoint/2010/main" val="3664624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7/21/2015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89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 light photo background">
    <p:spTree>
      <p:nvGrpSpPr>
        <p:cNvPr id="1" name=""/>
        <p:cNvGrpSpPr/>
        <p:nvPr/>
      </p:nvGrpSpPr>
      <p:grpSpPr>
        <a:xfrm>
          <a:off x="0" y="0"/>
          <a:ext cx="0" cy="0"/>
          <a:chOff x="0" y="0"/>
          <a:chExt cx="0" cy="0"/>
        </a:xfrm>
      </p:grpSpPr>
      <p:sp>
        <p:nvSpPr>
          <p:cNvPr id="13" name="Picture Placeholder 6"/>
          <p:cNvSpPr>
            <a:spLocks noGrp="1"/>
          </p:cNvSpPr>
          <p:nvPr>
            <p:ph type="pic" sz="quarter" idx="17" hasCustomPrompt="1"/>
          </p:nvPr>
        </p:nvSpPr>
        <p:spPr>
          <a:xfrm>
            <a:off x="-12096" y="0"/>
            <a:ext cx="9144000" cy="6858000"/>
          </a:xfrm>
          <a:prstGeom prst="rect">
            <a:avLst/>
          </a:prstGeom>
        </p:spPr>
        <p:txBody>
          <a:bodyPr vert="horz" lIns="0" tIns="0" rIns="0" bIns="0" anchor="ctr" anchorCtr="0"/>
          <a:lstStyle>
            <a:lvl1pPr marL="0" indent="0" algn="ctr">
              <a:spcBef>
                <a:spcPts val="0"/>
              </a:spcBef>
              <a:buNone/>
              <a:defRPr sz="1200" kern="1200" baseline="0">
                <a:solidFill>
                  <a:schemeClr val="tx1"/>
                </a:solidFill>
                <a:latin typeface="Avenir LT Com 85 Heavy"/>
              </a:defRPr>
            </a:lvl1pPr>
          </a:lstStyle>
          <a:p>
            <a:r>
              <a:rPr lang="en-US" dirty="0" smtClean="0"/>
              <a:t>Click icon to add photo</a:t>
            </a:r>
            <a:endParaRPr lang="en-US" dirty="0"/>
          </a:p>
        </p:txBody>
      </p:sp>
      <p:sp>
        <p:nvSpPr>
          <p:cNvPr id="3" name="Text Placeholder 16"/>
          <p:cNvSpPr>
            <a:spLocks noGrp="1"/>
          </p:cNvSpPr>
          <p:nvPr>
            <p:ph type="body" sz="quarter" idx="10" hasCustomPrompt="1"/>
          </p:nvPr>
        </p:nvSpPr>
        <p:spPr>
          <a:xfrm>
            <a:off x="800098" y="355600"/>
            <a:ext cx="6858000" cy="2044700"/>
          </a:xfrm>
          <a:prstGeom prst="rect">
            <a:avLst/>
          </a:prstGeom>
        </p:spPr>
        <p:txBody>
          <a:bodyPr vert="horz" wrap="square" lIns="0" tIns="0" rIns="0" bIns="0"/>
          <a:lstStyle>
            <a:lvl1pPr marL="0" indent="0" algn="l">
              <a:lnSpc>
                <a:spcPts val="4800"/>
              </a:lnSpc>
              <a:spcBef>
                <a:spcPts val="0"/>
              </a:spcBef>
              <a:buNone/>
              <a:defRPr sz="4000" b="0" i="0" baseline="0">
                <a:solidFill>
                  <a:schemeClr val="tx1"/>
                </a:solidFill>
                <a:latin typeface="Avenir LT Com 45 Book"/>
                <a:cs typeface="Avenir LT Com 85 Heavy"/>
              </a:defRPr>
            </a:lvl1pPr>
            <a:lvl2pPr algn="l">
              <a:buNone/>
              <a:defRPr sz="2200">
                <a:solidFill>
                  <a:schemeClr val="tx2"/>
                </a:solidFill>
              </a:defRPr>
            </a:lvl2pPr>
            <a:lvl3pPr algn="l">
              <a:buNone/>
              <a:defRPr sz="2200">
                <a:solidFill>
                  <a:schemeClr val="tx2"/>
                </a:solidFill>
              </a:defRPr>
            </a:lvl3pPr>
            <a:lvl4pPr algn="l">
              <a:buNone/>
              <a:defRPr sz="2200">
                <a:solidFill>
                  <a:schemeClr val="tx2"/>
                </a:solidFill>
              </a:defRPr>
            </a:lvl4pPr>
            <a:lvl5pPr algn="l">
              <a:buNone/>
              <a:defRPr sz="2200">
                <a:solidFill>
                  <a:schemeClr val="tx2"/>
                </a:solidFill>
              </a:defRPr>
            </a:lvl5pPr>
          </a:lstStyle>
          <a:p>
            <a:pPr lvl="0"/>
            <a:r>
              <a:rPr lang="en-US" dirty="0" smtClean="0"/>
              <a:t>Cover option #2, using </a:t>
            </a:r>
            <a:br>
              <a:rPr lang="en-US" dirty="0" smtClean="0"/>
            </a:br>
            <a:r>
              <a:rPr lang="en-US" dirty="0" smtClean="0"/>
              <a:t>dark blue type on light photographic background</a:t>
            </a:r>
          </a:p>
        </p:txBody>
      </p:sp>
      <p:sp>
        <p:nvSpPr>
          <p:cNvPr id="4" name="Text Placeholder 18"/>
          <p:cNvSpPr>
            <a:spLocks noGrp="1"/>
          </p:cNvSpPr>
          <p:nvPr>
            <p:ph type="body" sz="quarter" idx="11" hasCustomPrompt="1"/>
          </p:nvPr>
        </p:nvSpPr>
        <p:spPr>
          <a:xfrm>
            <a:off x="800100" y="2724151"/>
            <a:ext cx="6858000" cy="514350"/>
          </a:xfrm>
          <a:prstGeom prst="rect">
            <a:avLst/>
          </a:prstGeom>
        </p:spPr>
        <p:txBody>
          <a:bodyPr vert="horz" lIns="0" tIns="0" rIns="0" bIns="0"/>
          <a:lstStyle>
            <a:lvl1pPr marL="0" indent="0" algn="l">
              <a:lnSpc>
                <a:spcPts val="2000"/>
              </a:lnSpc>
              <a:spcBef>
                <a:spcPts val="0"/>
              </a:spcBef>
              <a:spcAft>
                <a:spcPts val="0"/>
              </a:spcAft>
              <a:buNone/>
              <a:defRPr sz="1400" b="0" i="0" kern="1200" spc="0">
                <a:latin typeface="Avenir LT Com 85 Heavy"/>
                <a:cs typeface="Avenir LT Com 45 Book"/>
              </a:defRPr>
            </a:lvl1pPr>
            <a:lvl2pPr>
              <a:buNone/>
              <a:defRPr sz="1400"/>
            </a:lvl2pPr>
            <a:lvl3pPr>
              <a:buNone/>
              <a:defRPr sz="1400"/>
            </a:lvl3pPr>
            <a:lvl4pPr>
              <a:buNone/>
              <a:defRPr sz="1400"/>
            </a:lvl4pPr>
            <a:lvl5pPr>
              <a:buNone/>
              <a:defRPr sz="1400"/>
            </a:lvl5pPr>
          </a:lstStyle>
          <a:p>
            <a:pPr lvl="0"/>
            <a:r>
              <a:rPr lang="en-US" dirty="0" smtClean="0"/>
              <a:t>Presenter’s Name</a:t>
            </a:r>
            <a:br>
              <a:rPr lang="en-US" dirty="0" smtClean="0"/>
            </a:br>
            <a:r>
              <a:rPr lang="en-US" dirty="0" smtClean="0"/>
              <a:t>Date here</a:t>
            </a:r>
          </a:p>
        </p:txBody>
      </p:sp>
    </p:spTree>
    <p:extLst>
      <p:ext uri="{BB962C8B-B14F-4D97-AF65-F5344CB8AC3E}">
        <p14:creationId xmlns:p14="http://schemas.microsoft.com/office/powerpoint/2010/main" val="15209687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3 dark photo background">
    <p:bg>
      <p:bgPr>
        <a:solidFill>
          <a:schemeClr val="accent3"/>
        </a:solidFill>
        <a:effectLst/>
      </p:bgPr>
    </p:bg>
    <p:spTree>
      <p:nvGrpSpPr>
        <p:cNvPr id="1" name=""/>
        <p:cNvGrpSpPr/>
        <p:nvPr/>
      </p:nvGrpSpPr>
      <p:grpSpPr>
        <a:xfrm>
          <a:off x="0" y="0"/>
          <a:ext cx="0" cy="0"/>
          <a:chOff x="0" y="0"/>
          <a:chExt cx="0" cy="0"/>
        </a:xfrm>
      </p:grpSpPr>
      <p:sp>
        <p:nvSpPr>
          <p:cNvPr id="3" name="Picture Placeholder 6"/>
          <p:cNvSpPr>
            <a:spLocks noGrp="1"/>
          </p:cNvSpPr>
          <p:nvPr>
            <p:ph type="pic" sz="quarter" idx="17" hasCustomPrompt="1"/>
          </p:nvPr>
        </p:nvSpPr>
        <p:spPr>
          <a:xfrm>
            <a:off x="0" y="0"/>
            <a:ext cx="9144000" cy="6858000"/>
          </a:xfrm>
          <a:prstGeom prst="rect">
            <a:avLst/>
          </a:prstGeom>
        </p:spPr>
        <p:txBody>
          <a:bodyPr vert="horz" lIns="0" tIns="0" rIns="0" bIns="0" anchor="ctr" anchorCtr="0"/>
          <a:lstStyle>
            <a:lvl1pPr marL="0" indent="0" algn="ctr">
              <a:spcBef>
                <a:spcPts val="0"/>
              </a:spcBef>
              <a:buNone/>
              <a:defRPr sz="1200" kern="1200" baseline="0">
                <a:solidFill>
                  <a:schemeClr val="bg1"/>
                </a:solidFill>
                <a:latin typeface="Avenir LT Com 85 Heavy"/>
              </a:defRPr>
            </a:lvl1pPr>
          </a:lstStyle>
          <a:p>
            <a:r>
              <a:rPr lang="en-US" dirty="0" smtClean="0"/>
              <a:t>Click icon to add photo</a:t>
            </a:r>
            <a:endParaRPr lang="en-US" dirty="0"/>
          </a:p>
        </p:txBody>
      </p:sp>
      <p:sp>
        <p:nvSpPr>
          <p:cNvPr id="4" name="Text Placeholder 16"/>
          <p:cNvSpPr>
            <a:spLocks noGrp="1"/>
          </p:cNvSpPr>
          <p:nvPr>
            <p:ph type="body" sz="quarter" idx="10" hasCustomPrompt="1"/>
          </p:nvPr>
        </p:nvSpPr>
        <p:spPr>
          <a:xfrm>
            <a:off x="815669" y="355600"/>
            <a:ext cx="6858000" cy="2044700"/>
          </a:xfrm>
          <a:prstGeom prst="rect">
            <a:avLst/>
          </a:prstGeom>
        </p:spPr>
        <p:txBody>
          <a:bodyPr vert="horz" wrap="square" lIns="0" tIns="0" rIns="0" bIns="0"/>
          <a:lstStyle>
            <a:lvl1pPr marL="0" indent="0" algn="l">
              <a:lnSpc>
                <a:spcPts val="4800"/>
              </a:lnSpc>
              <a:spcBef>
                <a:spcPts val="0"/>
              </a:spcBef>
              <a:buNone/>
              <a:defRPr sz="4000" b="0" i="0" baseline="0">
                <a:solidFill>
                  <a:schemeClr val="bg1"/>
                </a:solidFill>
                <a:latin typeface="Avenir LT Com 45 Book"/>
                <a:cs typeface="Avenir LT Com 85 Heavy"/>
              </a:defRPr>
            </a:lvl1pPr>
            <a:lvl2pPr algn="l">
              <a:buNone/>
              <a:defRPr sz="2200">
                <a:solidFill>
                  <a:schemeClr val="tx2"/>
                </a:solidFill>
              </a:defRPr>
            </a:lvl2pPr>
            <a:lvl3pPr algn="l">
              <a:buNone/>
              <a:defRPr sz="2200">
                <a:solidFill>
                  <a:schemeClr val="tx2"/>
                </a:solidFill>
              </a:defRPr>
            </a:lvl3pPr>
            <a:lvl4pPr algn="l">
              <a:buNone/>
              <a:defRPr sz="2200">
                <a:solidFill>
                  <a:schemeClr val="tx2"/>
                </a:solidFill>
              </a:defRPr>
            </a:lvl4pPr>
            <a:lvl5pPr algn="l">
              <a:buNone/>
              <a:defRPr sz="2200">
                <a:solidFill>
                  <a:schemeClr val="tx2"/>
                </a:solidFill>
              </a:defRPr>
            </a:lvl5pPr>
          </a:lstStyle>
          <a:p>
            <a:pPr lvl="0"/>
            <a:r>
              <a:rPr lang="en-US" dirty="0" smtClean="0"/>
              <a:t>Cover option #3, using </a:t>
            </a:r>
            <a:br>
              <a:rPr lang="en-US" dirty="0" smtClean="0"/>
            </a:br>
            <a:r>
              <a:rPr lang="en-US" dirty="0" smtClean="0"/>
              <a:t>reversed white on dark photographic background</a:t>
            </a:r>
          </a:p>
        </p:txBody>
      </p:sp>
      <p:sp>
        <p:nvSpPr>
          <p:cNvPr id="5" name="Text Placeholder 18"/>
          <p:cNvSpPr>
            <a:spLocks noGrp="1"/>
          </p:cNvSpPr>
          <p:nvPr>
            <p:ph type="body" sz="quarter" idx="11" hasCustomPrompt="1"/>
          </p:nvPr>
        </p:nvSpPr>
        <p:spPr>
          <a:xfrm>
            <a:off x="815669" y="2724151"/>
            <a:ext cx="6858000" cy="514350"/>
          </a:xfrm>
          <a:prstGeom prst="rect">
            <a:avLst/>
          </a:prstGeom>
        </p:spPr>
        <p:txBody>
          <a:bodyPr vert="horz" lIns="0" tIns="0" rIns="0" bIns="0"/>
          <a:lstStyle>
            <a:lvl1pPr marL="0" indent="0" algn="l">
              <a:lnSpc>
                <a:spcPts val="2000"/>
              </a:lnSpc>
              <a:spcBef>
                <a:spcPts val="0"/>
              </a:spcBef>
              <a:spcAft>
                <a:spcPts val="0"/>
              </a:spcAft>
              <a:buNone/>
              <a:defRPr sz="1400" b="0" i="0" kern="1200" spc="0">
                <a:solidFill>
                  <a:schemeClr val="bg1"/>
                </a:solidFill>
                <a:latin typeface="Avenir LT Com 85 Heavy"/>
                <a:cs typeface="Avenir LT Com 45 Book"/>
              </a:defRPr>
            </a:lvl1pPr>
            <a:lvl2pPr>
              <a:buNone/>
              <a:defRPr sz="1400"/>
            </a:lvl2pPr>
            <a:lvl3pPr>
              <a:buNone/>
              <a:defRPr sz="1400"/>
            </a:lvl3pPr>
            <a:lvl4pPr>
              <a:buNone/>
              <a:defRPr sz="1400"/>
            </a:lvl4pPr>
            <a:lvl5pPr>
              <a:buNone/>
              <a:defRPr sz="1400"/>
            </a:lvl5pPr>
          </a:lstStyle>
          <a:p>
            <a:pPr lvl="0"/>
            <a:r>
              <a:rPr lang="en-US" dirty="0" smtClean="0"/>
              <a:t>Presenter’s Name</a:t>
            </a:r>
            <a:br>
              <a:rPr lang="en-US" dirty="0" smtClean="0"/>
            </a:br>
            <a:r>
              <a:rPr lang="en-US" dirty="0" smtClean="0"/>
              <a:t>Date here</a:t>
            </a:r>
          </a:p>
        </p:txBody>
      </p:sp>
    </p:spTree>
    <p:extLst>
      <p:ext uri="{BB962C8B-B14F-4D97-AF65-F5344CB8AC3E}">
        <p14:creationId xmlns:p14="http://schemas.microsoft.com/office/powerpoint/2010/main" val="11914280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Page: Dark Blue">
    <p:bg>
      <p:bgPr>
        <a:solidFill>
          <a:schemeClr val="tx1"/>
        </a:solidFill>
        <a:effectLst/>
      </p:bgPr>
    </p:bg>
    <p:spTree>
      <p:nvGrpSpPr>
        <p:cNvPr id="1" name=""/>
        <p:cNvGrpSpPr/>
        <p:nvPr/>
      </p:nvGrpSpPr>
      <p:grpSpPr>
        <a:xfrm>
          <a:off x="0" y="0"/>
          <a:ext cx="0" cy="0"/>
          <a:chOff x="0" y="0"/>
          <a:chExt cx="0" cy="0"/>
        </a:xfrm>
      </p:grpSpPr>
      <p:sp>
        <p:nvSpPr>
          <p:cNvPr id="5" name="Text Placeholder 16"/>
          <p:cNvSpPr>
            <a:spLocks noGrp="1"/>
          </p:cNvSpPr>
          <p:nvPr>
            <p:ph type="body" sz="quarter" idx="11" hasCustomPrompt="1"/>
          </p:nvPr>
        </p:nvSpPr>
        <p:spPr>
          <a:xfrm>
            <a:off x="573768" y="472014"/>
            <a:ext cx="6284233" cy="3657600"/>
          </a:xfrm>
          <a:prstGeom prst="rect">
            <a:avLst/>
          </a:prstGeom>
        </p:spPr>
        <p:txBody>
          <a:bodyPr vert="horz" wrap="square" lIns="0" tIns="0" rIns="0" bIns="0"/>
          <a:lstStyle>
            <a:lvl1pPr marL="228600" indent="-228600" algn="l">
              <a:lnSpc>
                <a:spcPct val="100000"/>
              </a:lnSpc>
              <a:spcBef>
                <a:spcPts val="0"/>
              </a:spcBef>
              <a:buNone/>
              <a:defRPr sz="3200" b="0" i="0" baseline="0">
                <a:solidFill>
                  <a:schemeClr val="bg1"/>
                </a:solidFill>
                <a:latin typeface="Avenir LT Com 45 Book"/>
                <a:cs typeface="Avenir LT Com 85 Heavy"/>
              </a:defRPr>
            </a:lvl1pPr>
            <a:lvl2pPr algn="l">
              <a:buNone/>
              <a:defRPr sz="2200">
                <a:solidFill>
                  <a:schemeClr val="tx2"/>
                </a:solidFill>
              </a:defRPr>
            </a:lvl2pPr>
            <a:lvl3pPr algn="l">
              <a:buNone/>
              <a:defRPr sz="2200">
                <a:solidFill>
                  <a:schemeClr val="tx2"/>
                </a:solidFill>
              </a:defRPr>
            </a:lvl3pPr>
            <a:lvl4pPr algn="l">
              <a:buNone/>
              <a:defRPr sz="2200">
                <a:solidFill>
                  <a:schemeClr val="tx2"/>
                </a:solidFill>
              </a:defRPr>
            </a:lvl4pPr>
            <a:lvl5pPr algn="l">
              <a:buNone/>
              <a:defRPr sz="2200">
                <a:solidFill>
                  <a:schemeClr val="tx2"/>
                </a:solidFill>
              </a:defRPr>
            </a:lvl5pPr>
          </a:lstStyle>
          <a:p>
            <a:pPr lvl="0"/>
            <a:r>
              <a:rPr lang="en-US" dirty="0" smtClean="0"/>
              <a:t>“This is a quote from a famous person or an extract from a famous book or article. The background color can be </a:t>
            </a:r>
            <a:br>
              <a:rPr lang="en-US" dirty="0" smtClean="0"/>
            </a:br>
            <a:r>
              <a:rPr lang="en-US" dirty="0" smtClean="0"/>
              <a:t>Point Blue green, dark blue or bright blue.”</a:t>
            </a:r>
          </a:p>
        </p:txBody>
      </p:sp>
      <p:sp>
        <p:nvSpPr>
          <p:cNvPr id="6" name="Text Placeholder 18"/>
          <p:cNvSpPr>
            <a:spLocks noGrp="1"/>
          </p:cNvSpPr>
          <p:nvPr>
            <p:ph type="body" sz="quarter" idx="12" hasCustomPrompt="1"/>
          </p:nvPr>
        </p:nvSpPr>
        <p:spPr>
          <a:xfrm>
            <a:off x="815669" y="4173155"/>
            <a:ext cx="5715000" cy="571500"/>
          </a:xfrm>
          <a:prstGeom prst="rect">
            <a:avLst/>
          </a:prstGeom>
        </p:spPr>
        <p:txBody>
          <a:bodyPr vert="horz" lIns="0" tIns="0" rIns="0" bIns="0"/>
          <a:lstStyle>
            <a:lvl1pPr marL="0" indent="0" algn="l">
              <a:lnSpc>
                <a:spcPts val="2000"/>
              </a:lnSpc>
              <a:spcBef>
                <a:spcPts val="0"/>
              </a:spcBef>
              <a:spcAft>
                <a:spcPts val="0"/>
              </a:spcAft>
              <a:buNone/>
              <a:defRPr sz="1400" b="0" i="0" kern="1200" spc="0" baseline="0">
                <a:solidFill>
                  <a:schemeClr val="bg1"/>
                </a:solidFill>
                <a:latin typeface="Avenir LT Com 45 Book Oblique"/>
                <a:cs typeface="Avenir LT Com 45 Book"/>
              </a:defRPr>
            </a:lvl1pPr>
            <a:lvl2pPr>
              <a:buNone/>
              <a:defRPr sz="1400"/>
            </a:lvl2pPr>
            <a:lvl3pPr>
              <a:buNone/>
              <a:defRPr sz="1400"/>
            </a:lvl3pPr>
            <a:lvl4pPr>
              <a:buNone/>
              <a:defRPr sz="1400"/>
            </a:lvl4pPr>
            <a:lvl5pPr>
              <a:buNone/>
              <a:defRPr sz="1400"/>
            </a:lvl5pPr>
          </a:lstStyle>
          <a:p>
            <a:pPr lvl="0"/>
            <a:r>
              <a:rPr lang="en-US" dirty="0" smtClean="0"/>
              <a:t>The name of that famous person or </a:t>
            </a:r>
            <a:br>
              <a:rPr lang="en-US" dirty="0" smtClean="0"/>
            </a:br>
            <a:r>
              <a:rPr lang="en-US" dirty="0" smtClean="0"/>
              <a:t>Title of that famous book </a:t>
            </a:r>
          </a:p>
        </p:txBody>
      </p:sp>
    </p:spTree>
    <p:extLst>
      <p:ext uri="{BB962C8B-B14F-4D97-AF65-F5344CB8AC3E}">
        <p14:creationId xmlns:p14="http://schemas.microsoft.com/office/powerpoint/2010/main" val="22505571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age: Bright Blue">
    <p:bg>
      <p:bgPr>
        <a:solidFill>
          <a:schemeClr val="tx2"/>
        </a:solidFill>
        <a:effectLst/>
      </p:bgPr>
    </p:bg>
    <p:spTree>
      <p:nvGrpSpPr>
        <p:cNvPr id="1" name=""/>
        <p:cNvGrpSpPr/>
        <p:nvPr/>
      </p:nvGrpSpPr>
      <p:grpSpPr>
        <a:xfrm>
          <a:off x="0" y="0"/>
          <a:ext cx="0" cy="0"/>
          <a:chOff x="0" y="0"/>
          <a:chExt cx="0" cy="0"/>
        </a:xfrm>
      </p:grpSpPr>
      <p:sp>
        <p:nvSpPr>
          <p:cNvPr id="3" name="Rectangle 2"/>
          <p:cNvSpPr/>
          <p:nvPr/>
        </p:nvSpPr>
        <p:spPr>
          <a:xfrm>
            <a:off x="0" y="4305"/>
            <a:ext cx="9144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00459A"/>
              </a:solidFill>
            </a:endParaRPr>
          </a:p>
        </p:txBody>
      </p:sp>
      <p:sp>
        <p:nvSpPr>
          <p:cNvPr id="12" name="Text Placeholder 18"/>
          <p:cNvSpPr>
            <a:spLocks noGrp="1"/>
          </p:cNvSpPr>
          <p:nvPr>
            <p:ph type="body" sz="quarter" idx="12" hasCustomPrompt="1"/>
          </p:nvPr>
        </p:nvSpPr>
        <p:spPr>
          <a:xfrm>
            <a:off x="815669" y="4173155"/>
            <a:ext cx="5715000" cy="571500"/>
          </a:xfrm>
          <a:prstGeom prst="rect">
            <a:avLst/>
          </a:prstGeom>
        </p:spPr>
        <p:txBody>
          <a:bodyPr vert="horz" lIns="0" tIns="0" rIns="0" bIns="0"/>
          <a:lstStyle>
            <a:lvl1pPr marL="0" indent="0" algn="l">
              <a:lnSpc>
                <a:spcPts val="2000"/>
              </a:lnSpc>
              <a:spcBef>
                <a:spcPts val="0"/>
              </a:spcBef>
              <a:spcAft>
                <a:spcPts val="0"/>
              </a:spcAft>
              <a:buNone/>
              <a:defRPr sz="1400" b="0" i="0" kern="1200" spc="0" baseline="0">
                <a:solidFill>
                  <a:schemeClr val="bg1"/>
                </a:solidFill>
                <a:latin typeface="Avenir LT Com 45 Book Oblique"/>
                <a:cs typeface="Avenir LT Com 45 Book"/>
              </a:defRPr>
            </a:lvl1pPr>
            <a:lvl2pPr>
              <a:buNone/>
              <a:defRPr sz="1400"/>
            </a:lvl2pPr>
            <a:lvl3pPr>
              <a:buNone/>
              <a:defRPr sz="1400"/>
            </a:lvl3pPr>
            <a:lvl4pPr>
              <a:buNone/>
              <a:defRPr sz="1400"/>
            </a:lvl4pPr>
            <a:lvl5pPr>
              <a:buNone/>
              <a:defRPr sz="1400"/>
            </a:lvl5pPr>
          </a:lstStyle>
          <a:p>
            <a:pPr lvl="0"/>
            <a:r>
              <a:rPr lang="en-US" dirty="0" smtClean="0"/>
              <a:t>The name of that famous person or </a:t>
            </a:r>
            <a:br>
              <a:rPr lang="en-US" dirty="0" smtClean="0"/>
            </a:br>
            <a:r>
              <a:rPr lang="en-US" dirty="0" smtClean="0"/>
              <a:t>Title of that famous book </a:t>
            </a:r>
          </a:p>
        </p:txBody>
      </p:sp>
      <p:sp>
        <p:nvSpPr>
          <p:cNvPr id="6" name="Text Placeholder 16"/>
          <p:cNvSpPr>
            <a:spLocks noGrp="1"/>
          </p:cNvSpPr>
          <p:nvPr>
            <p:ph type="body" sz="quarter" idx="11" hasCustomPrompt="1"/>
          </p:nvPr>
        </p:nvSpPr>
        <p:spPr>
          <a:xfrm>
            <a:off x="573768" y="472014"/>
            <a:ext cx="6284233" cy="3657600"/>
          </a:xfrm>
          <a:prstGeom prst="rect">
            <a:avLst/>
          </a:prstGeom>
        </p:spPr>
        <p:txBody>
          <a:bodyPr vert="horz" wrap="square" lIns="0" tIns="0" rIns="0" bIns="0"/>
          <a:lstStyle>
            <a:lvl1pPr marL="228600" indent="-228600" algn="l">
              <a:lnSpc>
                <a:spcPct val="100000"/>
              </a:lnSpc>
              <a:spcBef>
                <a:spcPts val="0"/>
              </a:spcBef>
              <a:buNone/>
              <a:defRPr sz="3200" b="0" i="0" baseline="0">
                <a:solidFill>
                  <a:schemeClr val="bg1"/>
                </a:solidFill>
                <a:latin typeface="Avenir LT Com 45 Book"/>
                <a:cs typeface="Avenir LT Com 85 Heavy"/>
              </a:defRPr>
            </a:lvl1pPr>
            <a:lvl2pPr algn="l">
              <a:buNone/>
              <a:defRPr sz="2200">
                <a:solidFill>
                  <a:schemeClr val="tx2"/>
                </a:solidFill>
              </a:defRPr>
            </a:lvl2pPr>
            <a:lvl3pPr algn="l">
              <a:buNone/>
              <a:defRPr sz="2200">
                <a:solidFill>
                  <a:schemeClr val="tx2"/>
                </a:solidFill>
              </a:defRPr>
            </a:lvl3pPr>
            <a:lvl4pPr algn="l">
              <a:buNone/>
              <a:defRPr sz="2200">
                <a:solidFill>
                  <a:schemeClr val="tx2"/>
                </a:solidFill>
              </a:defRPr>
            </a:lvl4pPr>
            <a:lvl5pPr algn="l">
              <a:buNone/>
              <a:defRPr sz="2200">
                <a:solidFill>
                  <a:schemeClr val="tx2"/>
                </a:solidFill>
              </a:defRPr>
            </a:lvl5pPr>
          </a:lstStyle>
          <a:p>
            <a:pPr lvl="0"/>
            <a:r>
              <a:rPr lang="en-US" dirty="0" smtClean="0"/>
              <a:t>“This is a quote from a famous person or an extract from a famous book or article. The background color can be </a:t>
            </a:r>
            <a:br>
              <a:rPr lang="en-US" dirty="0" smtClean="0"/>
            </a:br>
            <a:r>
              <a:rPr lang="en-US" dirty="0" smtClean="0"/>
              <a:t>Point Blue green, dark blue or bright blue.”</a:t>
            </a:r>
          </a:p>
        </p:txBody>
      </p:sp>
    </p:spTree>
    <p:extLst>
      <p:ext uri="{BB962C8B-B14F-4D97-AF65-F5344CB8AC3E}">
        <p14:creationId xmlns:p14="http://schemas.microsoft.com/office/powerpoint/2010/main" val="14597895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Page: Green">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00459A"/>
              </a:solidFill>
            </a:endParaRPr>
          </a:p>
        </p:txBody>
      </p:sp>
      <p:sp>
        <p:nvSpPr>
          <p:cNvPr id="11" name="Text Placeholder 18"/>
          <p:cNvSpPr>
            <a:spLocks noGrp="1"/>
          </p:cNvSpPr>
          <p:nvPr>
            <p:ph type="body" sz="quarter" idx="12" hasCustomPrompt="1"/>
          </p:nvPr>
        </p:nvSpPr>
        <p:spPr>
          <a:xfrm>
            <a:off x="815669" y="4173155"/>
            <a:ext cx="5715000" cy="571500"/>
          </a:xfrm>
          <a:prstGeom prst="rect">
            <a:avLst/>
          </a:prstGeom>
        </p:spPr>
        <p:txBody>
          <a:bodyPr vert="horz" lIns="0" tIns="0" rIns="0" bIns="0"/>
          <a:lstStyle>
            <a:lvl1pPr marL="0" indent="0" algn="l">
              <a:lnSpc>
                <a:spcPts val="2000"/>
              </a:lnSpc>
              <a:spcBef>
                <a:spcPts val="0"/>
              </a:spcBef>
              <a:spcAft>
                <a:spcPts val="0"/>
              </a:spcAft>
              <a:buNone/>
              <a:defRPr sz="1400" b="0" i="0" kern="1200" spc="0" baseline="0">
                <a:solidFill>
                  <a:schemeClr val="bg1"/>
                </a:solidFill>
                <a:latin typeface="Avenir LT Com 45 Book Oblique"/>
                <a:cs typeface="Avenir LT Com 45 Book"/>
              </a:defRPr>
            </a:lvl1pPr>
            <a:lvl2pPr>
              <a:buNone/>
              <a:defRPr sz="1400"/>
            </a:lvl2pPr>
            <a:lvl3pPr>
              <a:buNone/>
              <a:defRPr sz="1400"/>
            </a:lvl3pPr>
            <a:lvl4pPr>
              <a:buNone/>
              <a:defRPr sz="1400"/>
            </a:lvl4pPr>
            <a:lvl5pPr>
              <a:buNone/>
              <a:defRPr sz="1400"/>
            </a:lvl5pPr>
          </a:lstStyle>
          <a:p>
            <a:pPr lvl="0"/>
            <a:r>
              <a:rPr lang="en-US" dirty="0" smtClean="0"/>
              <a:t>The name of that famous person or </a:t>
            </a:r>
            <a:br>
              <a:rPr lang="en-US" dirty="0" smtClean="0"/>
            </a:br>
            <a:r>
              <a:rPr lang="en-US" dirty="0" smtClean="0"/>
              <a:t>Title of that famous book </a:t>
            </a:r>
          </a:p>
        </p:txBody>
      </p:sp>
      <p:sp>
        <p:nvSpPr>
          <p:cNvPr id="6" name="Text Placeholder 16"/>
          <p:cNvSpPr>
            <a:spLocks noGrp="1"/>
          </p:cNvSpPr>
          <p:nvPr>
            <p:ph type="body" sz="quarter" idx="11" hasCustomPrompt="1"/>
          </p:nvPr>
        </p:nvSpPr>
        <p:spPr>
          <a:xfrm>
            <a:off x="573768" y="472014"/>
            <a:ext cx="6284233" cy="3657600"/>
          </a:xfrm>
          <a:prstGeom prst="rect">
            <a:avLst/>
          </a:prstGeom>
        </p:spPr>
        <p:txBody>
          <a:bodyPr vert="horz" wrap="square" lIns="0" tIns="0" rIns="0" bIns="0"/>
          <a:lstStyle>
            <a:lvl1pPr marL="228600" indent="-228600" algn="l">
              <a:lnSpc>
                <a:spcPct val="100000"/>
              </a:lnSpc>
              <a:spcBef>
                <a:spcPts val="0"/>
              </a:spcBef>
              <a:buNone/>
              <a:defRPr sz="3200" b="0" i="0" baseline="0">
                <a:solidFill>
                  <a:schemeClr val="bg1"/>
                </a:solidFill>
                <a:latin typeface="Avenir LT Com 45 Book"/>
                <a:cs typeface="Avenir LT Com 85 Heavy"/>
              </a:defRPr>
            </a:lvl1pPr>
            <a:lvl2pPr algn="l">
              <a:buNone/>
              <a:defRPr sz="2200">
                <a:solidFill>
                  <a:schemeClr val="tx2"/>
                </a:solidFill>
              </a:defRPr>
            </a:lvl2pPr>
            <a:lvl3pPr algn="l">
              <a:buNone/>
              <a:defRPr sz="2200">
                <a:solidFill>
                  <a:schemeClr val="tx2"/>
                </a:solidFill>
              </a:defRPr>
            </a:lvl3pPr>
            <a:lvl4pPr algn="l">
              <a:buNone/>
              <a:defRPr sz="2200">
                <a:solidFill>
                  <a:schemeClr val="tx2"/>
                </a:solidFill>
              </a:defRPr>
            </a:lvl4pPr>
            <a:lvl5pPr algn="l">
              <a:buNone/>
              <a:defRPr sz="2200">
                <a:solidFill>
                  <a:schemeClr val="tx2"/>
                </a:solidFill>
              </a:defRPr>
            </a:lvl5pPr>
          </a:lstStyle>
          <a:p>
            <a:pPr lvl="0"/>
            <a:r>
              <a:rPr lang="en-US" dirty="0" smtClean="0"/>
              <a:t>“This is a quote from a famous person or an extract from a famous book or article. The background color can be </a:t>
            </a:r>
            <a:br>
              <a:rPr lang="en-US" dirty="0" smtClean="0"/>
            </a:br>
            <a:r>
              <a:rPr lang="en-US" dirty="0" smtClean="0"/>
              <a:t>Point Blue green, dark blue or bright blue.”</a:t>
            </a:r>
          </a:p>
        </p:txBody>
      </p:sp>
    </p:spTree>
    <p:extLst>
      <p:ext uri="{BB962C8B-B14F-4D97-AF65-F5344CB8AC3E}">
        <p14:creationId xmlns:p14="http://schemas.microsoft.com/office/powerpoint/2010/main" val="18844580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Page: Green">
    <p:spTree>
      <p:nvGrpSpPr>
        <p:cNvPr id="1" name=""/>
        <p:cNvGrpSpPr/>
        <p:nvPr/>
      </p:nvGrpSpPr>
      <p:grpSpPr>
        <a:xfrm>
          <a:off x="0" y="0"/>
          <a:ext cx="0" cy="0"/>
          <a:chOff x="0" y="0"/>
          <a:chExt cx="0" cy="0"/>
        </a:xfrm>
      </p:grpSpPr>
      <p:sp>
        <p:nvSpPr>
          <p:cNvPr id="20" name="Text Placeholder 15"/>
          <p:cNvSpPr>
            <a:spLocks noGrp="1"/>
          </p:cNvSpPr>
          <p:nvPr>
            <p:ph type="body" sz="quarter" idx="12" hasCustomPrompt="1"/>
          </p:nvPr>
        </p:nvSpPr>
        <p:spPr>
          <a:xfrm>
            <a:off x="812800" y="449320"/>
            <a:ext cx="6858000" cy="1143000"/>
          </a:xfrm>
          <a:prstGeom prst="rect">
            <a:avLst/>
          </a:prstGeom>
        </p:spPr>
        <p:txBody>
          <a:bodyPr vert="horz" lIns="0" tIns="0" rIns="0" bIns="0"/>
          <a:lstStyle>
            <a:lvl1pPr marL="0" indent="0">
              <a:lnSpc>
                <a:spcPts val="4000"/>
              </a:lnSpc>
              <a:buFontTx/>
              <a:buNone/>
              <a:defRPr sz="4000" u="none" kern="1200" baseline="0">
                <a:solidFill>
                  <a:schemeClr val="tx1"/>
                </a:solidFill>
                <a:latin typeface="Avenir LT Com 45 Book"/>
              </a:defRPr>
            </a:lvl1pPr>
            <a:lvl2pPr marL="457200" indent="0">
              <a:lnSpc>
                <a:spcPts val="4000"/>
              </a:lnSpc>
              <a:buFontTx/>
              <a:buNone/>
              <a:defRPr sz="4000" u="none" kern="1200" baseline="0">
                <a:solidFill>
                  <a:schemeClr val="tx1"/>
                </a:solidFill>
                <a:latin typeface="Avenir LT Com 45 Book"/>
              </a:defRPr>
            </a:lvl2pPr>
            <a:lvl3pPr marL="914400" indent="0">
              <a:lnSpc>
                <a:spcPts val="4000"/>
              </a:lnSpc>
              <a:buFontTx/>
              <a:buNone/>
              <a:defRPr sz="4000" u="none" kern="1200" baseline="0">
                <a:solidFill>
                  <a:schemeClr val="tx1"/>
                </a:solidFill>
                <a:latin typeface="Avenir LT Com 45 Book"/>
              </a:defRPr>
            </a:lvl3pPr>
            <a:lvl4pPr marL="1371600" indent="0">
              <a:lnSpc>
                <a:spcPts val="4000"/>
              </a:lnSpc>
              <a:buFontTx/>
              <a:buNone/>
              <a:defRPr sz="4000" u="none" kern="1200" baseline="0">
                <a:solidFill>
                  <a:schemeClr val="tx1"/>
                </a:solidFill>
                <a:latin typeface="Avenir LT Com 45 Book"/>
              </a:defRPr>
            </a:lvl4pPr>
            <a:lvl5pPr marL="1828800" indent="0">
              <a:lnSpc>
                <a:spcPts val="4000"/>
              </a:lnSpc>
              <a:buFontTx/>
              <a:buNone/>
              <a:defRPr sz="4000" u="none" kern="1200" baseline="0">
                <a:solidFill>
                  <a:schemeClr val="tx1"/>
                </a:solidFill>
                <a:latin typeface="Avenir LT Com 45 Book"/>
              </a:defRPr>
            </a:lvl5pPr>
          </a:lstStyle>
          <a:p>
            <a:pPr lvl="0"/>
            <a:r>
              <a:rPr lang="en-US" dirty="0" smtClean="0"/>
              <a:t>40/40 </a:t>
            </a:r>
            <a:r>
              <a:rPr lang="en-US" dirty="0" err="1" smtClean="0"/>
              <a:t>Avenir</a:t>
            </a:r>
            <a:r>
              <a:rPr lang="en-US" dirty="0" smtClean="0"/>
              <a:t> 45 Book</a:t>
            </a:r>
            <a:br>
              <a:rPr lang="en-US" dirty="0" smtClean="0"/>
            </a:br>
            <a:r>
              <a:rPr lang="en-US" dirty="0" smtClean="0"/>
              <a:t>Title can be 2 lines</a:t>
            </a:r>
          </a:p>
        </p:txBody>
      </p:sp>
      <p:sp>
        <p:nvSpPr>
          <p:cNvPr id="21" name="Text Placeholder 19"/>
          <p:cNvSpPr>
            <a:spLocks noGrp="1"/>
          </p:cNvSpPr>
          <p:nvPr>
            <p:ph type="body" sz="quarter" idx="13" hasCustomPrompt="1"/>
          </p:nvPr>
        </p:nvSpPr>
        <p:spPr>
          <a:xfrm>
            <a:off x="802746" y="1916642"/>
            <a:ext cx="7916334" cy="3385608"/>
          </a:xfrm>
          <a:prstGeom prst="rect">
            <a:avLst/>
          </a:prstGeom>
        </p:spPr>
        <p:txBody>
          <a:bodyPr vert="horz" lIns="0" tIns="0" rIns="0" bIns="0"/>
          <a:lstStyle>
            <a:lvl1pPr marL="0" indent="0" algn="l">
              <a:lnSpc>
                <a:spcPts val="2400"/>
              </a:lnSpc>
              <a:spcBef>
                <a:spcPts val="0"/>
              </a:spcBef>
              <a:spcAft>
                <a:spcPts val="800"/>
              </a:spcAft>
              <a:buFont typeface="Arial"/>
              <a:buNone/>
              <a:defRPr sz="1800" baseline="0">
                <a:solidFill>
                  <a:schemeClr val="accent3"/>
                </a:solidFill>
                <a:latin typeface="Avenir LT Com 45 Book"/>
              </a:defRPr>
            </a:lvl1pPr>
            <a:lvl2pPr marL="742950" indent="-285750" algn="l">
              <a:lnSpc>
                <a:spcPts val="2400"/>
              </a:lnSpc>
              <a:spcBef>
                <a:spcPts val="0"/>
              </a:spcBef>
              <a:spcAft>
                <a:spcPts val="800"/>
              </a:spcAft>
              <a:buFont typeface="Arial"/>
              <a:buChar char="•"/>
              <a:defRPr sz="1800" baseline="0">
                <a:solidFill>
                  <a:schemeClr val="accent3"/>
                </a:solidFill>
                <a:latin typeface="Avenir LT Com 45 Book"/>
              </a:defRPr>
            </a:lvl2pPr>
            <a:lvl3pPr marL="1143000" indent="-228600" algn="l">
              <a:lnSpc>
                <a:spcPts val="2400"/>
              </a:lnSpc>
              <a:spcBef>
                <a:spcPts val="0"/>
              </a:spcBef>
              <a:spcAft>
                <a:spcPts val="800"/>
              </a:spcAft>
              <a:buFont typeface="Arial"/>
              <a:buChar char="•"/>
              <a:defRPr sz="1800" baseline="0">
                <a:solidFill>
                  <a:schemeClr val="accent3"/>
                </a:solidFill>
                <a:latin typeface="Avenir LT Com 45 Book"/>
              </a:defRPr>
            </a:lvl3pPr>
            <a:lvl4pPr marL="1600200" indent="-228600" algn="l">
              <a:lnSpc>
                <a:spcPts val="2400"/>
              </a:lnSpc>
              <a:spcBef>
                <a:spcPts val="0"/>
              </a:spcBef>
              <a:spcAft>
                <a:spcPts val="800"/>
              </a:spcAft>
              <a:buFont typeface="Arial"/>
              <a:buChar char="•"/>
              <a:defRPr sz="1800" baseline="0">
                <a:solidFill>
                  <a:schemeClr val="accent3"/>
                </a:solidFill>
                <a:latin typeface="Avenir LT Com 45 Book"/>
              </a:defRPr>
            </a:lvl4pPr>
            <a:lvl5pPr marL="1828800" indent="0" algn="l">
              <a:lnSpc>
                <a:spcPts val="2400"/>
              </a:lnSpc>
              <a:spcBef>
                <a:spcPts val="0"/>
              </a:spcBef>
              <a:spcAft>
                <a:spcPts val="800"/>
              </a:spcAft>
              <a:buFont typeface="Arial"/>
              <a:buNone/>
              <a:defRPr sz="1800" baseline="0">
                <a:solidFill>
                  <a:schemeClr val="accent3"/>
                </a:solidFill>
                <a:latin typeface="Avenir LT Com 45 Book"/>
              </a:defRPr>
            </a:lvl5pPr>
          </a:lstStyle>
          <a:p>
            <a:pPr lvl="0"/>
            <a:r>
              <a:rPr lang="en-US" dirty="0" smtClean="0"/>
              <a:t>Content starts 2.25” from the top edge. Keep content simple and easy. Always consider your audience. Body copy uses 18/24 </a:t>
            </a:r>
            <a:r>
              <a:rPr lang="en-US" dirty="0" err="1" smtClean="0"/>
              <a:t>Avenir</a:t>
            </a:r>
            <a:r>
              <a:rPr lang="en-US" dirty="0" smtClean="0"/>
              <a:t> 45 Book. </a:t>
            </a:r>
          </a:p>
          <a:p>
            <a:pPr lvl="0"/>
            <a:r>
              <a:rPr lang="en-US" dirty="0" smtClean="0"/>
              <a:t>Point Blue is dedicated to conserving birds, other wildlife, and ecosystems through innovative scientific research, restoration, outreach and extensive partnerships. Our highest priority is to reduce the impacts of habitat alteration, climate change and other threats to wildlife and people, while promoting adaptation to the changes ahead.</a:t>
            </a:r>
          </a:p>
        </p:txBody>
      </p:sp>
    </p:spTree>
    <p:extLst>
      <p:ext uri="{BB962C8B-B14F-4D97-AF65-F5344CB8AC3E}">
        <p14:creationId xmlns:p14="http://schemas.microsoft.com/office/powerpoint/2010/main" val="8750753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ody &amp; bullets">
    <p:spTree>
      <p:nvGrpSpPr>
        <p:cNvPr id="1" name=""/>
        <p:cNvGrpSpPr/>
        <p:nvPr/>
      </p:nvGrpSpPr>
      <p:grpSpPr>
        <a:xfrm>
          <a:off x="0" y="0"/>
          <a:ext cx="0" cy="0"/>
          <a:chOff x="0" y="0"/>
          <a:chExt cx="0" cy="0"/>
        </a:xfrm>
      </p:grpSpPr>
      <p:sp>
        <p:nvSpPr>
          <p:cNvPr id="20" name="Text Placeholder 19"/>
          <p:cNvSpPr>
            <a:spLocks noGrp="1"/>
          </p:cNvSpPr>
          <p:nvPr>
            <p:ph type="body" sz="quarter" idx="13" hasCustomPrompt="1"/>
          </p:nvPr>
        </p:nvSpPr>
        <p:spPr>
          <a:xfrm>
            <a:off x="802746" y="1916642"/>
            <a:ext cx="7916334" cy="967317"/>
          </a:xfrm>
          <a:prstGeom prst="rect">
            <a:avLst/>
          </a:prstGeom>
        </p:spPr>
        <p:txBody>
          <a:bodyPr vert="horz" lIns="0" tIns="0" rIns="0" bIns="0"/>
          <a:lstStyle>
            <a:lvl1pPr marL="0" indent="0" algn="l">
              <a:lnSpc>
                <a:spcPts val="2400"/>
              </a:lnSpc>
              <a:spcBef>
                <a:spcPts val="0"/>
              </a:spcBef>
              <a:spcAft>
                <a:spcPts val="800"/>
              </a:spcAft>
              <a:buFont typeface="Arial"/>
              <a:buNone/>
              <a:defRPr sz="1800" baseline="0">
                <a:solidFill>
                  <a:schemeClr val="accent3"/>
                </a:solidFill>
                <a:latin typeface="Avenir LT Com 45 Book"/>
              </a:defRPr>
            </a:lvl1pPr>
            <a:lvl2pPr marL="742950" indent="-285750" algn="l">
              <a:lnSpc>
                <a:spcPts val="2400"/>
              </a:lnSpc>
              <a:spcBef>
                <a:spcPts val="0"/>
              </a:spcBef>
              <a:spcAft>
                <a:spcPts val="800"/>
              </a:spcAft>
              <a:buFont typeface="Arial"/>
              <a:buChar char="•"/>
              <a:defRPr sz="1800" baseline="0">
                <a:solidFill>
                  <a:schemeClr val="accent3"/>
                </a:solidFill>
                <a:latin typeface="Avenir LT Com 45 Book"/>
              </a:defRPr>
            </a:lvl2pPr>
            <a:lvl3pPr marL="1143000" indent="-228600" algn="l">
              <a:lnSpc>
                <a:spcPts val="2400"/>
              </a:lnSpc>
              <a:spcBef>
                <a:spcPts val="0"/>
              </a:spcBef>
              <a:spcAft>
                <a:spcPts val="800"/>
              </a:spcAft>
              <a:buFont typeface="Arial"/>
              <a:buChar char="•"/>
              <a:defRPr sz="1800" baseline="0">
                <a:solidFill>
                  <a:schemeClr val="accent3"/>
                </a:solidFill>
                <a:latin typeface="Avenir LT Com 45 Book"/>
              </a:defRPr>
            </a:lvl3pPr>
            <a:lvl4pPr marL="1600200" indent="-228600" algn="l">
              <a:lnSpc>
                <a:spcPts val="2400"/>
              </a:lnSpc>
              <a:spcBef>
                <a:spcPts val="0"/>
              </a:spcBef>
              <a:spcAft>
                <a:spcPts val="800"/>
              </a:spcAft>
              <a:buFont typeface="Arial"/>
              <a:buChar char="•"/>
              <a:defRPr sz="1800" baseline="0">
                <a:solidFill>
                  <a:schemeClr val="accent3"/>
                </a:solidFill>
                <a:latin typeface="Avenir LT Com 45 Book"/>
              </a:defRPr>
            </a:lvl4pPr>
            <a:lvl5pPr marL="1828800" indent="0" algn="l">
              <a:lnSpc>
                <a:spcPts val="2400"/>
              </a:lnSpc>
              <a:spcBef>
                <a:spcPts val="0"/>
              </a:spcBef>
              <a:spcAft>
                <a:spcPts val="800"/>
              </a:spcAft>
              <a:buFont typeface="Arial"/>
              <a:buNone/>
              <a:defRPr sz="1800" baseline="0">
                <a:solidFill>
                  <a:schemeClr val="accent3"/>
                </a:solidFill>
                <a:latin typeface="Avenir LT Com 45 Book"/>
              </a:defRPr>
            </a:lvl5pPr>
          </a:lstStyle>
          <a:p>
            <a:pPr lvl="0"/>
            <a:r>
              <a:rPr lang="en-US" dirty="0" smtClean="0"/>
              <a:t>Content starts 2.25” from the top edge. Keep content simple and easy. Always consider your audience. Body copy uses 18/24 </a:t>
            </a:r>
            <a:r>
              <a:rPr lang="en-US" dirty="0" err="1" smtClean="0"/>
              <a:t>Avenir</a:t>
            </a:r>
            <a:r>
              <a:rPr lang="en-US" dirty="0" smtClean="0"/>
              <a:t> 45 Book.</a:t>
            </a:r>
          </a:p>
        </p:txBody>
      </p:sp>
      <p:sp>
        <p:nvSpPr>
          <p:cNvPr id="23" name="Text Placeholder 15"/>
          <p:cNvSpPr>
            <a:spLocks noGrp="1"/>
          </p:cNvSpPr>
          <p:nvPr>
            <p:ph type="body" sz="quarter" idx="12" hasCustomPrompt="1"/>
          </p:nvPr>
        </p:nvSpPr>
        <p:spPr>
          <a:xfrm>
            <a:off x="812800" y="449320"/>
            <a:ext cx="6858000" cy="1143000"/>
          </a:xfrm>
          <a:prstGeom prst="rect">
            <a:avLst/>
          </a:prstGeom>
        </p:spPr>
        <p:txBody>
          <a:bodyPr vert="horz" lIns="0" tIns="0" rIns="0" bIns="0"/>
          <a:lstStyle>
            <a:lvl1pPr marL="0" indent="0">
              <a:lnSpc>
                <a:spcPts val="4000"/>
              </a:lnSpc>
              <a:buFontTx/>
              <a:buNone/>
              <a:defRPr sz="4000" u="none" kern="1200" baseline="0">
                <a:solidFill>
                  <a:schemeClr val="tx1"/>
                </a:solidFill>
                <a:latin typeface="Avenir LT Com 45 Book"/>
              </a:defRPr>
            </a:lvl1pPr>
            <a:lvl2pPr marL="457200" indent="0">
              <a:lnSpc>
                <a:spcPts val="4000"/>
              </a:lnSpc>
              <a:buFontTx/>
              <a:buNone/>
              <a:defRPr sz="4000" u="none" kern="1200" baseline="0">
                <a:solidFill>
                  <a:schemeClr val="tx1"/>
                </a:solidFill>
                <a:latin typeface="Avenir LT Com 45 Book"/>
              </a:defRPr>
            </a:lvl2pPr>
            <a:lvl3pPr marL="914400" indent="0">
              <a:lnSpc>
                <a:spcPts val="4000"/>
              </a:lnSpc>
              <a:buFontTx/>
              <a:buNone/>
              <a:defRPr sz="4000" u="none" kern="1200" baseline="0">
                <a:solidFill>
                  <a:schemeClr val="tx1"/>
                </a:solidFill>
                <a:latin typeface="Avenir LT Com 45 Book"/>
              </a:defRPr>
            </a:lvl3pPr>
            <a:lvl4pPr marL="1371600" indent="0">
              <a:lnSpc>
                <a:spcPts val="4000"/>
              </a:lnSpc>
              <a:buFontTx/>
              <a:buNone/>
              <a:defRPr sz="4000" u="none" kern="1200" baseline="0">
                <a:solidFill>
                  <a:schemeClr val="tx1"/>
                </a:solidFill>
                <a:latin typeface="Avenir LT Com 45 Book"/>
              </a:defRPr>
            </a:lvl4pPr>
            <a:lvl5pPr marL="1828800" indent="0">
              <a:lnSpc>
                <a:spcPts val="4000"/>
              </a:lnSpc>
              <a:buFontTx/>
              <a:buNone/>
              <a:defRPr sz="4000" u="none" kern="1200" baseline="0">
                <a:solidFill>
                  <a:schemeClr val="tx1"/>
                </a:solidFill>
                <a:latin typeface="Avenir LT Com 45 Book"/>
              </a:defRPr>
            </a:lvl5pPr>
          </a:lstStyle>
          <a:p>
            <a:pPr lvl="0"/>
            <a:r>
              <a:rPr lang="en-US" dirty="0" smtClean="0"/>
              <a:t>40/40 </a:t>
            </a:r>
            <a:r>
              <a:rPr lang="en-US" dirty="0" err="1" smtClean="0"/>
              <a:t>Avenir</a:t>
            </a:r>
            <a:r>
              <a:rPr lang="en-US" dirty="0" smtClean="0"/>
              <a:t> 45 Book</a:t>
            </a:r>
            <a:br>
              <a:rPr lang="en-US" dirty="0" smtClean="0"/>
            </a:br>
            <a:r>
              <a:rPr lang="en-US" dirty="0" smtClean="0"/>
              <a:t>Title can be 2 lines</a:t>
            </a:r>
          </a:p>
        </p:txBody>
      </p:sp>
      <p:sp>
        <p:nvSpPr>
          <p:cNvPr id="27" name="Text Placeholder 26"/>
          <p:cNvSpPr>
            <a:spLocks noGrp="1"/>
          </p:cNvSpPr>
          <p:nvPr>
            <p:ph type="body" sz="quarter" idx="15" hasCustomPrompt="1"/>
          </p:nvPr>
        </p:nvSpPr>
        <p:spPr>
          <a:xfrm>
            <a:off x="803275" y="3122613"/>
            <a:ext cx="4764088" cy="2549525"/>
          </a:xfrm>
          <a:prstGeom prst="rect">
            <a:avLst/>
          </a:prstGeom>
        </p:spPr>
        <p:txBody>
          <a:bodyPr vert="horz" lIns="0" tIns="0" rIns="0" bIns="0"/>
          <a:lstStyle>
            <a:lvl1pPr marL="173736" indent="-173736">
              <a:lnSpc>
                <a:spcPts val="2400"/>
              </a:lnSpc>
              <a:spcBef>
                <a:spcPts val="0"/>
              </a:spcBef>
              <a:spcAft>
                <a:spcPts val="800"/>
              </a:spcAft>
              <a:buFont typeface="Arial"/>
              <a:buChar char="•"/>
              <a:defRPr sz="1800" baseline="0">
                <a:solidFill>
                  <a:schemeClr val="accent3"/>
                </a:solidFill>
                <a:latin typeface="Avenir LT Com 45 Book"/>
              </a:defRPr>
            </a:lvl1pPr>
            <a:lvl2pPr marL="173736" indent="-173736">
              <a:lnSpc>
                <a:spcPts val="2400"/>
              </a:lnSpc>
              <a:spcBef>
                <a:spcPts val="0"/>
              </a:spcBef>
              <a:spcAft>
                <a:spcPts val="800"/>
              </a:spcAft>
              <a:buFont typeface="Arial"/>
              <a:buChar char="•"/>
              <a:defRPr sz="1800" baseline="0">
                <a:solidFill>
                  <a:schemeClr val="accent3"/>
                </a:solidFill>
                <a:latin typeface="Avenir LT Com 45 Book"/>
              </a:defRPr>
            </a:lvl2pPr>
            <a:lvl3pPr marL="173736" indent="-173736">
              <a:lnSpc>
                <a:spcPts val="2400"/>
              </a:lnSpc>
              <a:spcBef>
                <a:spcPts val="0"/>
              </a:spcBef>
              <a:spcAft>
                <a:spcPts val="800"/>
              </a:spcAft>
              <a:buFont typeface="Arial"/>
              <a:buChar char="•"/>
              <a:defRPr sz="1800" baseline="0">
                <a:solidFill>
                  <a:schemeClr val="accent3"/>
                </a:solidFill>
                <a:latin typeface="Avenir LT Com 45 Book"/>
              </a:defRPr>
            </a:lvl3pPr>
            <a:lvl4pPr marL="0" indent="-182880">
              <a:spcBef>
                <a:spcPts val="0"/>
              </a:spcBef>
              <a:spcAft>
                <a:spcPts val="800"/>
              </a:spcAft>
              <a:buFont typeface="Arial"/>
              <a:buChar char="•"/>
              <a:defRPr sz="1600" baseline="0">
                <a:solidFill>
                  <a:schemeClr val="accent3"/>
                </a:solidFill>
                <a:latin typeface="Avenir LT Com 45 Book"/>
              </a:defRPr>
            </a:lvl4pPr>
            <a:lvl5pPr marL="0" indent="-182880">
              <a:spcBef>
                <a:spcPts val="0"/>
              </a:spcBef>
              <a:spcAft>
                <a:spcPts val="800"/>
              </a:spcAft>
              <a:buFont typeface="Arial"/>
              <a:buChar char="•"/>
              <a:defRPr sz="1600" baseline="0">
                <a:solidFill>
                  <a:schemeClr val="accent3"/>
                </a:solidFill>
                <a:latin typeface="Avenir LT Com 45 Book"/>
              </a:defRPr>
            </a:lvl5pPr>
          </a:lstStyle>
          <a:p>
            <a:pPr lvl="0"/>
            <a:r>
              <a:rPr lang="en-US" dirty="0" smtClean="0"/>
              <a:t>Click to edit bullet points</a:t>
            </a:r>
          </a:p>
          <a:p>
            <a:pPr lvl="1"/>
            <a:r>
              <a:rPr lang="en-US" dirty="0" smtClean="0"/>
              <a:t>Try to keep bullet list to one level</a:t>
            </a:r>
          </a:p>
          <a:p>
            <a:pPr lvl="2"/>
            <a:r>
              <a:rPr lang="en-US" dirty="0" smtClean="0"/>
              <a:t>Bullets can go multiple lines (See this as an example, 18/24 </a:t>
            </a:r>
            <a:r>
              <a:rPr lang="en-US" dirty="0" err="1" smtClean="0"/>
              <a:t>Avenir</a:t>
            </a:r>
            <a:r>
              <a:rPr lang="en-US" dirty="0" smtClean="0"/>
              <a:t> 45 Book)</a:t>
            </a:r>
          </a:p>
        </p:txBody>
      </p:sp>
    </p:spTree>
    <p:extLst>
      <p:ext uri="{BB962C8B-B14F-4D97-AF65-F5344CB8AC3E}">
        <p14:creationId xmlns:p14="http://schemas.microsoft.com/office/powerpoint/2010/main" val="13489578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bullets">
    <p:spTree>
      <p:nvGrpSpPr>
        <p:cNvPr id="1" name=""/>
        <p:cNvGrpSpPr/>
        <p:nvPr/>
      </p:nvGrpSpPr>
      <p:grpSpPr>
        <a:xfrm>
          <a:off x="0" y="0"/>
          <a:ext cx="0" cy="0"/>
          <a:chOff x="0" y="0"/>
          <a:chExt cx="0" cy="0"/>
        </a:xfrm>
      </p:grpSpPr>
      <p:sp>
        <p:nvSpPr>
          <p:cNvPr id="19" name="Text Placeholder 19"/>
          <p:cNvSpPr>
            <a:spLocks noGrp="1"/>
          </p:cNvSpPr>
          <p:nvPr>
            <p:ph type="body" sz="quarter" idx="14" hasCustomPrompt="1"/>
          </p:nvPr>
        </p:nvSpPr>
        <p:spPr>
          <a:xfrm>
            <a:off x="813329" y="1911045"/>
            <a:ext cx="7916334" cy="3761622"/>
          </a:xfrm>
          <a:prstGeom prst="rect">
            <a:avLst/>
          </a:prstGeom>
        </p:spPr>
        <p:txBody>
          <a:bodyPr vert="horz" lIns="0" tIns="0" rIns="0" bIns="0"/>
          <a:lstStyle>
            <a:lvl1pPr marL="169863" indent="-169863" algn="l">
              <a:lnSpc>
                <a:spcPts val="2400"/>
              </a:lnSpc>
              <a:spcBef>
                <a:spcPts val="0"/>
              </a:spcBef>
              <a:spcAft>
                <a:spcPts val="800"/>
              </a:spcAft>
              <a:buFont typeface="Arial"/>
              <a:buChar char="•"/>
              <a:defRPr sz="1800" baseline="0">
                <a:solidFill>
                  <a:schemeClr val="accent3"/>
                </a:solidFill>
                <a:latin typeface="Avenir LT Com 45 Book"/>
              </a:defRPr>
            </a:lvl1pPr>
            <a:lvl2pPr marL="742950" indent="-285750" algn="l">
              <a:lnSpc>
                <a:spcPts val="2400"/>
              </a:lnSpc>
              <a:spcBef>
                <a:spcPts val="0"/>
              </a:spcBef>
              <a:spcAft>
                <a:spcPts val="800"/>
              </a:spcAft>
              <a:buFont typeface="Arial"/>
              <a:buChar char="•"/>
              <a:defRPr sz="1800" baseline="0">
                <a:solidFill>
                  <a:schemeClr val="accent3"/>
                </a:solidFill>
                <a:latin typeface="Avenir LT Com 45 Book"/>
              </a:defRPr>
            </a:lvl2pPr>
            <a:lvl3pPr marL="1143000" indent="-228600" algn="l">
              <a:lnSpc>
                <a:spcPts val="2400"/>
              </a:lnSpc>
              <a:spcBef>
                <a:spcPts val="0"/>
              </a:spcBef>
              <a:spcAft>
                <a:spcPts val="800"/>
              </a:spcAft>
              <a:buFont typeface="Arial"/>
              <a:buChar char="•"/>
              <a:defRPr sz="1800" baseline="0">
                <a:solidFill>
                  <a:schemeClr val="accent3"/>
                </a:solidFill>
                <a:latin typeface="Avenir LT Com 45 Book"/>
              </a:defRPr>
            </a:lvl3pPr>
            <a:lvl4pPr marL="1600200" indent="-228600" algn="l">
              <a:lnSpc>
                <a:spcPts val="2400"/>
              </a:lnSpc>
              <a:spcBef>
                <a:spcPts val="0"/>
              </a:spcBef>
              <a:spcAft>
                <a:spcPts val="800"/>
              </a:spcAft>
              <a:buFont typeface="Arial"/>
              <a:buChar char="•"/>
              <a:defRPr sz="1800" baseline="0">
                <a:solidFill>
                  <a:schemeClr val="accent3"/>
                </a:solidFill>
                <a:latin typeface="Avenir LT Com 45 Book"/>
              </a:defRPr>
            </a:lvl4pPr>
            <a:lvl5pPr marL="1828800" indent="0" algn="l">
              <a:lnSpc>
                <a:spcPts val="2400"/>
              </a:lnSpc>
              <a:spcBef>
                <a:spcPts val="0"/>
              </a:spcBef>
              <a:spcAft>
                <a:spcPts val="800"/>
              </a:spcAft>
              <a:buFont typeface="Arial"/>
              <a:buNone/>
              <a:defRPr sz="1800" baseline="0">
                <a:solidFill>
                  <a:schemeClr val="accent3"/>
                </a:solidFill>
                <a:latin typeface="Avenir LT Com 45 Book"/>
              </a:defRPr>
            </a:lvl5pPr>
          </a:lstStyle>
          <a:p>
            <a:pPr lvl="0"/>
            <a:r>
              <a:rPr lang="en-US" dirty="0" smtClean="0"/>
              <a:t>This is a single bullet point</a:t>
            </a:r>
          </a:p>
          <a:p>
            <a:pPr lvl="0"/>
            <a:r>
              <a:rPr lang="en-US" dirty="0" smtClean="0"/>
              <a:t>Try to keep bullet list to one level</a:t>
            </a:r>
          </a:p>
          <a:p>
            <a:pPr lvl="0"/>
            <a:r>
              <a:rPr lang="en-US" dirty="0" smtClean="0"/>
              <a:t>Bullet lines can go multiple line (See this as an </a:t>
            </a:r>
            <a:br>
              <a:rPr lang="en-US" dirty="0" smtClean="0"/>
            </a:br>
            <a:r>
              <a:rPr lang="en-US" dirty="0" smtClean="0"/>
              <a:t>example, 18/24 </a:t>
            </a:r>
            <a:r>
              <a:rPr lang="en-US" dirty="0" err="1" smtClean="0"/>
              <a:t>Avenir</a:t>
            </a:r>
            <a:r>
              <a:rPr lang="en-US" dirty="0" smtClean="0"/>
              <a:t> 45 Book)</a:t>
            </a:r>
          </a:p>
          <a:p>
            <a:pPr lvl="0"/>
            <a:r>
              <a:rPr lang="en-US" dirty="0" smtClean="0"/>
              <a:t>Multiple lines show here </a:t>
            </a:r>
            <a:r>
              <a:rPr lang="en-US" dirty="0" err="1" smtClean="0"/>
              <a:t>lorem</a:t>
            </a:r>
            <a:r>
              <a:rPr lang="en-US" dirty="0" smtClean="0"/>
              <a:t> </a:t>
            </a:r>
            <a:r>
              <a:rPr lang="en-US" dirty="0" err="1" smtClean="0"/>
              <a:t>ipsum</a:t>
            </a:r>
            <a:r>
              <a:rPr lang="en-US" dirty="0" smtClean="0"/>
              <a:t> </a:t>
            </a:r>
            <a:r>
              <a:rPr lang="en-US" dirty="0" err="1" smtClean="0"/>
              <a:t>reperis</a:t>
            </a:r>
            <a:r>
              <a:rPr lang="en-US" dirty="0" smtClean="0"/>
              <a:t> quam sit </a:t>
            </a:r>
            <a:r>
              <a:rPr lang="en-US" dirty="0" err="1" smtClean="0"/>
              <a:t>exet</a:t>
            </a:r>
            <a:r>
              <a:rPr lang="en-US" dirty="0" smtClean="0"/>
              <a:t> </a:t>
            </a:r>
            <a:br>
              <a:rPr lang="en-US" dirty="0" smtClean="0"/>
            </a:br>
            <a:r>
              <a:rPr lang="en-US" dirty="0" err="1" smtClean="0"/>
              <a:t>berepro</a:t>
            </a:r>
            <a:r>
              <a:rPr lang="en-US" dirty="0" smtClean="0"/>
              <a:t> </a:t>
            </a:r>
            <a:r>
              <a:rPr lang="en-US" dirty="0" err="1" smtClean="0"/>
              <a:t>mossequ</a:t>
            </a:r>
            <a:r>
              <a:rPr lang="en-US" dirty="0" smtClean="0"/>
              <a:t> </a:t>
            </a:r>
            <a:r>
              <a:rPr lang="en-US" dirty="0" err="1" smtClean="0"/>
              <a:t>voleseq</a:t>
            </a:r>
            <a:r>
              <a:rPr lang="en-US" dirty="0" smtClean="0"/>
              <a:t> </a:t>
            </a:r>
            <a:r>
              <a:rPr lang="en-US" dirty="0" err="1" smtClean="0"/>
              <a:t>untem</a:t>
            </a:r>
            <a:r>
              <a:rPr lang="en-US" dirty="0" smtClean="0"/>
              <a:t> </a:t>
            </a:r>
            <a:r>
              <a:rPr lang="en-US" dirty="0" err="1" smtClean="0"/>
              <a:t>reperis</a:t>
            </a:r>
            <a:r>
              <a:rPr lang="en-US" dirty="0" smtClean="0"/>
              <a:t> quae </a:t>
            </a:r>
            <a:r>
              <a:rPr lang="en-US" dirty="0" err="1" smtClean="0"/>
              <a:t>deraiasi</a:t>
            </a:r>
            <a:r>
              <a:rPr lang="en-US" dirty="0" smtClean="0"/>
              <a:t> id </a:t>
            </a:r>
            <a:r>
              <a:rPr lang="en-US" dirty="0" err="1" smtClean="0"/>
              <a:t>quis</a:t>
            </a:r>
            <a:r>
              <a:rPr lang="en-US" dirty="0" smtClean="0"/>
              <a:t> et </a:t>
            </a:r>
            <a:br>
              <a:rPr lang="en-US" dirty="0" smtClean="0"/>
            </a:br>
            <a:r>
              <a:rPr lang="en-US" dirty="0" smtClean="0"/>
              <a:t>sit as ex quam </a:t>
            </a:r>
            <a:r>
              <a:rPr lang="en-US" dirty="0" err="1" smtClean="0"/>
              <a:t>faccus</a:t>
            </a:r>
            <a:r>
              <a:rPr lang="en-US" dirty="0" smtClean="0"/>
              <a:t> </a:t>
            </a:r>
            <a:r>
              <a:rPr lang="en-US" dirty="0" err="1" smtClean="0"/>
              <a:t>lorem</a:t>
            </a:r>
            <a:r>
              <a:rPr lang="en-US" dirty="0" smtClean="0"/>
              <a:t> </a:t>
            </a:r>
            <a:r>
              <a:rPr lang="en-US" dirty="0" err="1" smtClean="0"/>
              <a:t>ipsum</a:t>
            </a:r>
            <a:r>
              <a:rPr lang="en-US" dirty="0" smtClean="0"/>
              <a:t> </a:t>
            </a:r>
            <a:r>
              <a:rPr lang="en-US" dirty="0" err="1" smtClean="0"/>
              <a:t>bearum</a:t>
            </a:r>
            <a:r>
              <a:rPr lang="en-US" dirty="0" smtClean="0"/>
              <a:t>.</a:t>
            </a:r>
          </a:p>
          <a:p>
            <a:pPr lvl="0"/>
            <a:endParaRPr lang="en-US" dirty="0" smtClean="0"/>
          </a:p>
        </p:txBody>
      </p:sp>
      <p:sp>
        <p:nvSpPr>
          <p:cNvPr id="21" name="Text Placeholder 15"/>
          <p:cNvSpPr>
            <a:spLocks noGrp="1"/>
          </p:cNvSpPr>
          <p:nvPr>
            <p:ph type="body" sz="quarter" idx="12" hasCustomPrompt="1"/>
          </p:nvPr>
        </p:nvSpPr>
        <p:spPr>
          <a:xfrm>
            <a:off x="812800" y="449320"/>
            <a:ext cx="6858000" cy="1143000"/>
          </a:xfrm>
          <a:prstGeom prst="rect">
            <a:avLst/>
          </a:prstGeom>
        </p:spPr>
        <p:txBody>
          <a:bodyPr vert="horz" lIns="0" tIns="0" rIns="0" bIns="0"/>
          <a:lstStyle>
            <a:lvl1pPr marL="0" indent="0">
              <a:lnSpc>
                <a:spcPts val="4000"/>
              </a:lnSpc>
              <a:buFontTx/>
              <a:buNone/>
              <a:defRPr sz="4000" u="none" kern="1200" baseline="0">
                <a:solidFill>
                  <a:schemeClr val="tx1"/>
                </a:solidFill>
                <a:latin typeface="Avenir LT Com 45 Book"/>
              </a:defRPr>
            </a:lvl1pPr>
            <a:lvl2pPr marL="457200" indent="0">
              <a:lnSpc>
                <a:spcPts val="4000"/>
              </a:lnSpc>
              <a:buFontTx/>
              <a:buNone/>
              <a:defRPr sz="4000" u="none" kern="1200" baseline="0">
                <a:solidFill>
                  <a:schemeClr val="tx1"/>
                </a:solidFill>
                <a:latin typeface="Avenir LT Com 45 Book"/>
              </a:defRPr>
            </a:lvl2pPr>
            <a:lvl3pPr marL="914400" indent="0">
              <a:lnSpc>
                <a:spcPts val="4000"/>
              </a:lnSpc>
              <a:buFontTx/>
              <a:buNone/>
              <a:defRPr sz="4000" u="none" kern="1200" baseline="0">
                <a:solidFill>
                  <a:schemeClr val="tx1"/>
                </a:solidFill>
                <a:latin typeface="Avenir LT Com 45 Book"/>
              </a:defRPr>
            </a:lvl3pPr>
            <a:lvl4pPr marL="1371600" indent="0">
              <a:lnSpc>
                <a:spcPts val="4000"/>
              </a:lnSpc>
              <a:buFontTx/>
              <a:buNone/>
              <a:defRPr sz="4000" u="none" kern="1200" baseline="0">
                <a:solidFill>
                  <a:schemeClr val="tx1"/>
                </a:solidFill>
                <a:latin typeface="Avenir LT Com 45 Book"/>
              </a:defRPr>
            </a:lvl4pPr>
            <a:lvl5pPr marL="1828800" indent="0">
              <a:lnSpc>
                <a:spcPts val="4000"/>
              </a:lnSpc>
              <a:buFontTx/>
              <a:buNone/>
              <a:defRPr sz="4000" u="none" kern="1200" baseline="0">
                <a:solidFill>
                  <a:schemeClr val="tx1"/>
                </a:solidFill>
                <a:latin typeface="Avenir LT Com 45 Book"/>
              </a:defRPr>
            </a:lvl5pPr>
          </a:lstStyle>
          <a:p>
            <a:pPr lvl="0"/>
            <a:r>
              <a:rPr lang="en-US" dirty="0" smtClean="0"/>
              <a:t>40/40 </a:t>
            </a:r>
            <a:r>
              <a:rPr lang="en-US" dirty="0" err="1" smtClean="0"/>
              <a:t>Avenir</a:t>
            </a:r>
            <a:r>
              <a:rPr lang="en-US" dirty="0" smtClean="0"/>
              <a:t> 45 Book</a:t>
            </a:r>
            <a:br>
              <a:rPr lang="en-US" dirty="0" smtClean="0"/>
            </a:br>
            <a:r>
              <a:rPr lang="en-US" dirty="0" smtClean="0"/>
              <a:t>Title can be 2 lines</a:t>
            </a:r>
          </a:p>
        </p:txBody>
      </p:sp>
    </p:spTree>
    <p:extLst>
      <p:ext uri="{BB962C8B-B14F-4D97-AF65-F5344CB8AC3E}">
        <p14:creationId xmlns:p14="http://schemas.microsoft.com/office/powerpoint/2010/main" val="20937880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5801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7" r:id="rId15"/>
    <p:sldLayoutId id="2147483678" r:id="rId16"/>
    <p:sldLayoutId id="2147483679" r:id="rId17"/>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data.prbo.org/apps/analysts"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www.prbo.org/wiki/lib/exe/fetch.php?media=prbo_divisions:informatics_division:ravian_logo_200x100.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www.prbo.org/wiki/lib/exe/fetch.php?media=prbo_divisions:informatics_division:ravian_logo_200x100.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prbo.org/wiki/lib/exe/fetch.php?media=prbo_divisions:informatics_division:ravian_logo_200x1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310" y="4415790"/>
            <a:ext cx="1885950" cy="8286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192" t="13265" r="64730" b="49357"/>
          <a:stretch/>
        </p:blipFill>
        <p:spPr bwMode="auto">
          <a:xfrm>
            <a:off x="3364230" y="2663190"/>
            <a:ext cx="5404338" cy="32042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C:\Users\lsalas\AppData\Local\Microsoft\Windows\Temporary Internet Files\Content.IE5\P6ZE6EI8\medium-comic-arrow-pointing-right-66.6-10773[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2260" y="4539313"/>
            <a:ext cx="842940" cy="5816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0375" y="381000"/>
            <a:ext cx="7921625" cy="707886"/>
          </a:xfrm>
          <a:prstGeom prst="rect">
            <a:avLst/>
          </a:prstGeom>
          <a:noFill/>
        </p:spPr>
        <p:txBody>
          <a:bodyPr wrap="square" rtlCol="0">
            <a:spAutoFit/>
          </a:bodyPr>
          <a:lstStyle/>
          <a:p>
            <a:pPr algn="ctr"/>
            <a:r>
              <a:rPr lang="en-US" sz="4000" dirty="0" smtClean="0">
                <a:latin typeface="Calibri" panose="020F0502020204030204" pitchFamily="34" charset="0"/>
              </a:rPr>
              <a:t>Analyzing Data in MWADC</a:t>
            </a:r>
          </a:p>
        </p:txBody>
      </p:sp>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843" t="13030" r="27172" b="51553"/>
          <a:stretch/>
        </p:blipFill>
        <p:spPr bwMode="auto">
          <a:xfrm>
            <a:off x="382400" y="2057400"/>
            <a:ext cx="2494053" cy="814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727" t="17455" r="29091" b="17334"/>
          <a:stretch/>
        </p:blipFill>
        <p:spPr bwMode="auto">
          <a:xfrm>
            <a:off x="883920" y="2552406"/>
            <a:ext cx="2480310" cy="1537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167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375" y="381000"/>
            <a:ext cx="7540625" cy="1261884"/>
          </a:xfrm>
          <a:prstGeom prst="rect">
            <a:avLst/>
          </a:prstGeom>
          <a:noFill/>
        </p:spPr>
        <p:txBody>
          <a:bodyPr wrap="square" rtlCol="0">
            <a:spAutoFit/>
          </a:bodyPr>
          <a:lstStyle/>
          <a:p>
            <a:r>
              <a:rPr lang="en-US" sz="4400" dirty="0" smtClean="0">
                <a:latin typeface="Calibri" panose="020F0502020204030204" pitchFamily="34" charset="0"/>
              </a:rPr>
              <a:t>Working with the Analyst</a:t>
            </a:r>
            <a:br>
              <a:rPr lang="en-US" sz="4400" dirty="0" smtClean="0">
                <a:latin typeface="Calibri" panose="020F0502020204030204" pitchFamily="34" charset="0"/>
              </a:rPr>
            </a:br>
            <a:r>
              <a:rPr lang="en-US" sz="3200" dirty="0" smtClean="0">
                <a:solidFill>
                  <a:schemeClr val="bg1">
                    <a:lumMod val="50000"/>
                  </a:schemeClr>
                </a:solidFill>
                <a:latin typeface="Calibri" panose="020F0502020204030204" pitchFamily="34" charset="0"/>
              </a:rPr>
              <a:t>Density and abundance estimation</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061" t="32565" r="23869" b="39390"/>
          <a:stretch/>
        </p:blipFill>
        <p:spPr bwMode="auto">
          <a:xfrm>
            <a:off x="685800" y="1981200"/>
            <a:ext cx="2173516"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38200" y="3006090"/>
            <a:ext cx="13716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 name="TextBox 1"/>
          <p:cNvSpPr txBox="1"/>
          <p:nvPr/>
        </p:nvSpPr>
        <p:spPr>
          <a:xfrm>
            <a:off x="3505200" y="2209800"/>
            <a:ext cx="47244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rPr>
              <a:t>Simple density estimation</a:t>
            </a:r>
          </a:p>
          <a:p>
            <a:pPr marL="285750" indent="-285750">
              <a:buFont typeface="Arial" panose="020B0604020202020204" pitchFamily="34" charset="0"/>
              <a:buChar char="•"/>
            </a:pPr>
            <a:r>
              <a:rPr lang="en-US" dirty="0" smtClean="0">
                <a:latin typeface="Calibri" panose="020F0502020204030204" pitchFamily="34" charset="0"/>
              </a:rPr>
              <a:t>(average among visits to points/plots/nets and within transects/banding stations – error estimates are good approximations but </a:t>
            </a:r>
            <a:r>
              <a:rPr lang="en-US" dirty="0" err="1" smtClean="0">
                <a:latin typeface="Calibri" panose="020F0502020204030204" pitchFamily="34" charset="0"/>
              </a:rPr>
              <a:t>underesimated</a:t>
            </a:r>
            <a:r>
              <a:rPr lang="en-US" dirty="0" smtClean="0">
                <a:latin typeface="Calibri" panose="020F0502020204030204" pitchFamily="34" charset="0"/>
              </a:rPr>
              <a:t>)</a:t>
            </a:r>
          </a:p>
          <a:p>
            <a:pPr marL="285750" indent="-285750">
              <a:buFont typeface="Arial" panose="020B0604020202020204" pitchFamily="34" charset="0"/>
              <a:buChar char="•"/>
            </a:pPr>
            <a:r>
              <a:rPr lang="en-US" dirty="0" smtClean="0">
                <a:latin typeface="Calibri" panose="020F0502020204030204" pitchFamily="34" charset="0"/>
              </a:rPr>
              <a:t>Tabular and graphic results</a:t>
            </a:r>
          </a:p>
          <a:p>
            <a:pPr marL="285750" indent="-285750">
              <a:buFont typeface="Arial" panose="020B0604020202020204" pitchFamily="34" charset="0"/>
              <a:buChar char="•"/>
            </a:pPr>
            <a:r>
              <a:rPr lang="en-US" dirty="0" smtClean="0">
                <a:latin typeface="Calibri" panose="020F0502020204030204" pitchFamily="34" charset="0"/>
              </a:rPr>
              <a:t>Trend estimation (linear and GAM plots)</a:t>
            </a:r>
            <a:endParaRPr lang="en-US" dirty="0">
              <a:latin typeface="Calibri" panose="020F0502020204030204" pitchFamily="34" charset="0"/>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43" t="13030" r="27172" b="51553"/>
          <a:stretch/>
        </p:blipFill>
        <p:spPr bwMode="auto">
          <a:xfrm>
            <a:off x="819150" y="2128545"/>
            <a:ext cx="4745877" cy="1550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27" t="17455" r="29091" b="17334"/>
          <a:stretch/>
        </p:blipFill>
        <p:spPr bwMode="auto">
          <a:xfrm>
            <a:off x="3830231" y="2872154"/>
            <a:ext cx="3603079" cy="223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814" t="47168" r="27257" b="26165"/>
          <a:stretch/>
        </p:blipFill>
        <p:spPr bwMode="auto">
          <a:xfrm>
            <a:off x="1524000" y="5105400"/>
            <a:ext cx="5246370" cy="1291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03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xit" presetSubtype="0" fill="hold"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0375" y="381000"/>
            <a:ext cx="7540625" cy="1261884"/>
          </a:xfrm>
          <a:prstGeom prst="rect">
            <a:avLst/>
          </a:prstGeom>
          <a:noFill/>
        </p:spPr>
        <p:txBody>
          <a:bodyPr wrap="square" rtlCol="0">
            <a:spAutoFit/>
          </a:bodyPr>
          <a:lstStyle/>
          <a:p>
            <a:r>
              <a:rPr lang="en-US" sz="4400" dirty="0" smtClean="0">
                <a:latin typeface="Calibri" panose="020F0502020204030204" pitchFamily="34" charset="0"/>
              </a:rPr>
              <a:t>Working with the Analyst</a:t>
            </a:r>
            <a:br>
              <a:rPr lang="en-US" sz="4400" dirty="0" smtClean="0">
                <a:latin typeface="Calibri" panose="020F0502020204030204" pitchFamily="34" charset="0"/>
              </a:rPr>
            </a:br>
            <a:r>
              <a:rPr lang="en-US" sz="3200" dirty="0" smtClean="0">
                <a:solidFill>
                  <a:schemeClr val="bg1">
                    <a:lumMod val="50000"/>
                  </a:schemeClr>
                </a:solidFill>
                <a:latin typeface="Calibri" panose="020F0502020204030204" pitchFamily="34" charset="0"/>
              </a:rPr>
              <a:t>Richness estimation</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061" t="32565" r="23869" b="39390"/>
          <a:stretch/>
        </p:blipFill>
        <p:spPr bwMode="auto">
          <a:xfrm>
            <a:off x="685800" y="1981200"/>
            <a:ext cx="2173516"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38200" y="3451860"/>
            <a:ext cx="13716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6" name="TextBox 5"/>
          <p:cNvSpPr txBox="1"/>
          <p:nvPr/>
        </p:nvSpPr>
        <p:spPr>
          <a:xfrm>
            <a:off x="3505200" y="2209800"/>
            <a:ext cx="47244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rPr>
              <a:t>Simple richness estimation </a:t>
            </a:r>
          </a:p>
          <a:p>
            <a:pPr marL="285750" indent="-285750">
              <a:buFont typeface="Arial" panose="020B0604020202020204" pitchFamily="34" charset="0"/>
              <a:buChar char="•"/>
            </a:pPr>
            <a:r>
              <a:rPr lang="en-US" dirty="0" smtClean="0">
                <a:latin typeface="Calibri" panose="020F0502020204030204" pitchFamily="34" charset="0"/>
              </a:rPr>
              <a:t>(average among visits to points/plots/nets and within transects/banding stations – error estimates are good approximations but </a:t>
            </a:r>
            <a:r>
              <a:rPr lang="en-US" dirty="0" err="1" smtClean="0">
                <a:latin typeface="Calibri" panose="020F0502020204030204" pitchFamily="34" charset="0"/>
              </a:rPr>
              <a:t>underesimated</a:t>
            </a:r>
            <a:r>
              <a:rPr lang="en-US" dirty="0" smtClean="0">
                <a:latin typeface="Calibri" panose="020F0502020204030204" pitchFamily="34" charset="0"/>
              </a:rPr>
              <a:t>)</a:t>
            </a:r>
          </a:p>
          <a:p>
            <a:pPr marL="285750" indent="-285750">
              <a:buFont typeface="Arial" panose="020B0604020202020204" pitchFamily="34" charset="0"/>
              <a:buChar char="•"/>
            </a:pPr>
            <a:r>
              <a:rPr lang="en-US" dirty="0" smtClean="0">
                <a:latin typeface="Calibri" panose="020F0502020204030204" pitchFamily="34" charset="0"/>
              </a:rPr>
              <a:t>Tabular and graphic results</a:t>
            </a:r>
          </a:p>
          <a:p>
            <a:pPr marL="285750" indent="-285750">
              <a:buFont typeface="Arial" panose="020B0604020202020204" pitchFamily="34" charset="0"/>
              <a:buChar char="•"/>
            </a:pPr>
            <a:r>
              <a:rPr lang="en-US" dirty="0" smtClean="0">
                <a:latin typeface="Calibri" panose="020F0502020204030204" pitchFamily="34" charset="0"/>
              </a:rPr>
              <a:t>Trend estimation (linear and GAM plots)</a:t>
            </a:r>
            <a:endParaRPr lang="en-US" dirty="0">
              <a:latin typeface="Calibri" panose="020F0502020204030204" pitchFamily="34"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665" t="20788" r="25822" b="36220"/>
          <a:stretch/>
        </p:blipFill>
        <p:spPr bwMode="auto">
          <a:xfrm>
            <a:off x="507266" y="1866900"/>
            <a:ext cx="5463540" cy="208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065" t="50757" r="26956" b="24509"/>
          <a:stretch/>
        </p:blipFill>
        <p:spPr bwMode="auto">
          <a:xfrm>
            <a:off x="1295400" y="4343400"/>
            <a:ext cx="6412230" cy="1463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1892" t="19950" r="34063" b="16725"/>
          <a:stretch/>
        </p:blipFill>
        <p:spPr bwMode="auto">
          <a:xfrm>
            <a:off x="4196397" y="2209800"/>
            <a:ext cx="3877508" cy="2555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55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xit" presetSubtype="0" fill="hold" grpId="0"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375" y="381000"/>
            <a:ext cx="7540625" cy="1323439"/>
          </a:xfrm>
          <a:prstGeom prst="rect">
            <a:avLst/>
          </a:prstGeom>
          <a:noFill/>
        </p:spPr>
        <p:txBody>
          <a:bodyPr wrap="square" rtlCol="0">
            <a:spAutoFit/>
          </a:bodyPr>
          <a:lstStyle/>
          <a:p>
            <a:r>
              <a:rPr lang="en-US" sz="4400" dirty="0" smtClean="0">
                <a:latin typeface="Calibri" panose="020F0502020204030204" pitchFamily="34" charset="0"/>
              </a:rPr>
              <a:t>Advanced analyses in MWADC</a:t>
            </a:r>
            <a:br>
              <a:rPr lang="en-US" sz="4400" dirty="0" smtClean="0">
                <a:latin typeface="Calibri" panose="020F0502020204030204" pitchFamily="34" charset="0"/>
              </a:rPr>
            </a:br>
            <a:r>
              <a:rPr lang="en-US" sz="3600" dirty="0" smtClean="0">
                <a:solidFill>
                  <a:schemeClr val="bg1">
                    <a:lumMod val="50000"/>
                  </a:schemeClr>
                </a:solidFill>
                <a:latin typeface="Calibri" panose="020F0502020204030204" pitchFamily="34" charset="0"/>
              </a:rPr>
              <a:t>Geek alert!</a:t>
            </a:r>
            <a:endParaRPr lang="en-US" sz="2400" dirty="0" smtClean="0">
              <a:solidFill>
                <a:schemeClr val="bg1">
                  <a:lumMod val="50000"/>
                </a:schemeClr>
              </a:solidFill>
              <a:latin typeface="Calibri" panose="020F0502020204030204" pitchFamily="34" charset="0"/>
            </a:endParaRPr>
          </a:p>
        </p:txBody>
      </p:sp>
      <p:sp>
        <p:nvSpPr>
          <p:cNvPr id="2" name="TextBox 1"/>
          <p:cNvSpPr txBox="1"/>
          <p:nvPr/>
        </p:nvSpPr>
        <p:spPr>
          <a:xfrm>
            <a:off x="609600" y="1828800"/>
            <a:ext cx="6858000" cy="923330"/>
          </a:xfrm>
          <a:prstGeom prst="rect">
            <a:avLst/>
          </a:prstGeom>
          <a:noFill/>
        </p:spPr>
        <p:txBody>
          <a:bodyPr wrap="square" rtlCol="0">
            <a:spAutoFit/>
          </a:bodyPr>
          <a:lstStyle/>
          <a:p>
            <a:r>
              <a:rPr lang="en-US" dirty="0" smtClean="0">
                <a:latin typeface="Calibri" panose="020F0502020204030204" pitchFamily="34" charset="0"/>
              </a:rPr>
              <a:t>What? </a:t>
            </a:r>
          </a:p>
          <a:p>
            <a:r>
              <a:rPr lang="en-US" dirty="0" smtClean="0">
                <a:latin typeface="Calibri" panose="020F0502020204030204" pitchFamily="34" charset="0"/>
              </a:rPr>
              <a:t>Advanced analyses, required  periodically (e.g., annually) for specific purposes (adaptive mgt.)</a:t>
            </a:r>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87" t="17211" r="67207" b="44626"/>
          <a:stretch/>
        </p:blipFill>
        <p:spPr bwMode="auto">
          <a:xfrm>
            <a:off x="3886200" y="2895600"/>
            <a:ext cx="4724400" cy="334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9600" y="3276600"/>
            <a:ext cx="2819400" cy="2862322"/>
          </a:xfrm>
          <a:prstGeom prst="rect">
            <a:avLst/>
          </a:prstGeom>
          <a:noFill/>
        </p:spPr>
        <p:txBody>
          <a:bodyPr wrap="square" rtlCol="0">
            <a:spAutoFit/>
          </a:bodyPr>
          <a:lstStyle/>
          <a:p>
            <a:r>
              <a:rPr lang="en-US" dirty="0" smtClean="0">
                <a:latin typeface="Calibri" panose="020F0502020204030204" pitchFamily="34" charset="0"/>
              </a:rPr>
              <a:t>How?</a:t>
            </a:r>
          </a:p>
          <a:p>
            <a:pPr marL="285750" indent="-285750">
              <a:buFont typeface="Arial" panose="020B0604020202020204" pitchFamily="34" charset="0"/>
              <a:buChar char="•"/>
            </a:pPr>
            <a:r>
              <a:rPr lang="en-US" dirty="0" smtClean="0">
                <a:latin typeface="Calibri" panose="020F0502020204030204" pitchFamily="34" charset="0"/>
              </a:rPr>
              <a:t>Use your R interface to request data</a:t>
            </a:r>
          </a:p>
          <a:p>
            <a:pPr marL="285750" indent="-285750">
              <a:buFont typeface="Arial" panose="020B0604020202020204" pitchFamily="34" charset="0"/>
              <a:buChar char="•"/>
            </a:pPr>
            <a:r>
              <a:rPr lang="en-US" dirty="0" smtClean="0">
                <a:latin typeface="Calibri" panose="020F0502020204030204" pitchFamily="34" charset="0"/>
              </a:rPr>
              <a:t>Develop your analysis methods</a:t>
            </a:r>
          </a:p>
          <a:p>
            <a:pPr marL="285750" indent="-285750">
              <a:buFont typeface="Arial" panose="020B0604020202020204" pitchFamily="34" charset="0"/>
              <a:buChar char="•"/>
            </a:pPr>
            <a:r>
              <a:rPr lang="en-US" dirty="0" smtClean="0">
                <a:latin typeface="Calibri" panose="020F0502020204030204" pitchFamily="34" charset="0"/>
              </a:rPr>
              <a:t>Post the methods in MWADC</a:t>
            </a:r>
          </a:p>
          <a:p>
            <a:pPr marL="285750" indent="-285750">
              <a:buFont typeface="Arial" panose="020B0604020202020204" pitchFamily="34" charset="0"/>
              <a:buChar char="•"/>
            </a:pPr>
            <a:r>
              <a:rPr lang="en-US" dirty="0" smtClean="0">
                <a:latin typeface="Calibri" panose="020F0502020204030204" pitchFamily="34" charset="0"/>
              </a:rPr>
              <a:t>Use your R interface to run them</a:t>
            </a:r>
          </a:p>
          <a:p>
            <a:pPr marL="285750" indent="-285750">
              <a:buFont typeface="Arial" panose="020B0604020202020204" pitchFamily="34" charset="0"/>
              <a:buChar char="•"/>
            </a:pPr>
            <a:r>
              <a:rPr lang="en-US" dirty="0" smtClean="0">
                <a:latin typeface="Calibri" panose="020F0502020204030204" pitchFamily="34" charset="0"/>
              </a:rPr>
              <a:t>Get results via e-mail</a:t>
            </a:r>
          </a:p>
        </p:txBody>
      </p:sp>
      <p:sp>
        <p:nvSpPr>
          <p:cNvPr id="4" name="Rectangle 3"/>
          <p:cNvSpPr/>
          <p:nvPr/>
        </p:nvSpPr>
        <p:spPr>
          <a:xfrm>
            <a:off x="3886200" y="5105400"/>
            <a:ext cx="23622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1" name="Rectangle 10"/>
          <p:cNvSpPr/>
          <p:nvPr/>
        </p:nvSpPr>
        <p:spPr>
          <a:xfrm>
            <a:off x="4038600" y="5638800"/>
            <a:ext cx="3276600" cy="6032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5" name="TextBox 4"/>
          <p:cNvSpPr txBox="1"/>
          <p:nvPr/>
        </p:nvSpPr>
        <p:spPr>
          <a:xfrm>
            <a:off x="3912870" y="6316980"/>
            <a:ext cx="4495800" cy="338554"/>
          </a:xfrm>
          <a:prstGeom prst="rect">
            <a:avLst/>
          </a:prstGeom>
          <a:noFill/>
        </p:spPr>
        <p:txBody>
          <a:bodyPr wrap="square" rtlCol="0">
            <a:spAutoFit/>
          </a:bodyPr>
          <a:lstStyle/>
          <a:p>
            <a:r>
              <a:rPr lang="en-US" sz="1600" dirty="0" smtClean="0">
                <a:latin typeface="Calibri" panose="020F0502020204030204" pitchFamily="34" charset="0"/>
              </a:rPr>
              <a:t>Example above fits a BUGS/JAGS model…</a:t>
            </a:r>
            <a:endParaRPr lang="en-US" sz="1600" dirty="0">
              <a:latin typeface="Calibri" panose="020F0502020204030204" pitchFamily="34" charset="0"/>
            </a:endParaRPr>
          </a:p>
        </p:txBody>
      </p:sp>
    </p:spTree>
    <p:extLst>
      <p:ext uri="{BB962C8B-B14F-4D97-AF65-F5344CB8AC3E}">
        <p14:creationId xmlns:p14="http://schemas.microsoft.com/office/powerpoint/2010/main" val="15743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375" y="381000"/>
            <a:ext cx="7540625" cy="1938992"/>
          </a:xfrm>
          <a:prstGeom prst="rect">
            <a:avLst/>
          </a:prstGeom>
          <a:noFill/>
        </p:spPr>
        <p:txBody>
          <a:bodyPr wrap="square" rtlCol="0">
            <a:spAutoFit/>
          </a:bodyPr>
          <a:lstStyle/>
          <a:p>
            <a:r>
              <a:rPr lang="en-US" sz="4400" dirty="0" smtClean="0">
                <a:latin typeface="Calibri" panose="020F0502020204030204" pitchFamily="34" charset="0"/>
              </a:rPr>
              <a:t>Developing your own applications</a:t>
            </a:r>
            <a:br>
              <a:rPr lang="en-US" sz="4400" dirty="0" smtClean="0">
                <a:latin typeface="Calibri" panose="020F0502020204030204" pitchFamily="34" charset="0"/>
              </a:rPr>
            </a:br>
            <a:r>
              <a:rPr lang="en-US" sz="3200" dirty="0" smtClean="0">
                <a:solidFill>
                  <a:schemeClr val="bg1">
                    <a:lumMod val="50000"/>
                  </a:schemeClr>
                </a:solidFill>
                <a:latin typeface="Calibri" panose="020F0502020204030204" pitchFamily="34" charset="0"/>
              </a:rPr>
              <a:t>Geek alert!</a:t>
            </a:r>
            <a:endParaRPr lang="en-US" sz="2000" dirty="0" smtClean="0">
              <a:solidFill>
                <a:schemeClr val="bg1">
                  <a:lumMod val="50000"/>
                </a:schemeClr>
              </a:solidFill>
              <a:latin typeface="Calibri" panose="020F0502020204030204" pitchFamily="34" charset="0"/>
            </a:endParaRPr>
          </a:p>
        </p:txBody>
      </p:sp>
      <p:sp>
        <p:nvSpPr>
          <p:cNvPr id="2" name="TextBox 1"/>
          <p:cNvSpPr txBox="1"/>
          <p:nvPr/>
        </p:nvSpPr>
        <p:spPr>
          <a:xfrm>
            <a:off x="685800" y="2590800"/>
            <a:ext cx="7315200" cy="3416320"/>
          </a:xfrm>
          <a:prstGeom prst="rect">
            <a:avLst/>
          </a:prstGeom>
          <a:noFill/>
        </p:spPr>
        <p:txBody>
          <a:bodyPr wrap="square" rtlCol="0">
            <a:spAutoFit/>
          </a:bodyPr>
          <a:lstStyle/>
          <a:p>
            <a:r>
              <a:rPr lang="en-US" dirty="0" smtClean="0">
                <a:latin typeface="Calibri" panose="020F0502020204030204" pitchFamily="34" charset="0"/>
              </a:rPr>
              <a:t>Next iteration of Ravian will allow sourcing of “wrapper” code.</a:t>
            </a:r>
          </a:p>
          <a:p>
            <a:endParaRPr lang="en-US" dirty="0" smtClean="0">
              <a:latin typeface="Calibri" panose="020F0502020204030204" pitchFamily="34" charset="0"/>
            </a:endParaRPr>
          </a:p>
          <a:p>
            <a:r>
              <a:rPr lang="en-US" dirty="0" smtClean="0">
                <a:latin typeface="Calibri" panose="020F0502020204030204" pitchFamily="34" charset="0"/>
              </a:rPr>
              <a:t>You could then:</a:t>
            </a:r>
          </a:p>
          <a:p>
            <a:pPr marL="285750" indent="-285750">
              <a:buFont typeface="Arial" panose="020B0604020202020204" pitchFamily="34" charset="0"/>
              <a:buChar char="•"/>
            </a:pPr>
            <a:r>
              <a:rPr lang="en-US" dirty="0" smtClean="0">
                <a:latin typeface="Calibri" panose="020F0502020204030204" pitchFamily="34" charset="0"/>
              </a:rPr>
              <a:t>Download your sample data from Analyst warehouses</a:t>
            </a:r>
          </a:p>
          <a:p>
            <a:pPr marL="285750" indent="-285750">
              <a:buFont typeface="Arial" panose="020B0604020202020204" pitchFamily="34" charset="0"/>
              <a:buChar char="•"/>
            </a:pPr>
            <a:r>
              <a:rPr lang="en-US" dirty="0" smtClean="0">
                <a:latin typeface="Calibri" panose="020F0502020204030204" pitchFamily="34" charset="0"/>
              </a:rPr>
              <a:t>Write your own analysis methods</a:t>
            </a:r>
          </a:p>
          <a:p>
            <a:pPr marL="285750" indent="-285750">
              <a:buFont typeface="Arial" panose="020B0604020202020204" pitchFamily="34" charset="0"/>
              <a:buChar char="•"/>
            </a:pPr>
            <a:r>
              <a:rPr lang="en-US" dirty="0" smtClean="0">
                <a:latin typeface="Calibri" panose="020F0502020204030204" pitchFamily="34" charset="0"/>
              </a:rPr>
              <a:t>Encapsulate them in a wrapper function to be sourced by </a:t>
            </a:r>
            <a:r>
              <a:rPr lang="en-US" dirty="0" err="1" smtClean="0">
                <a:latin typeface="Calibri" panose="020F0502020204030204" pitchFamily="34" charset="0"/>
              </a:rPr>
              <a:t>Ravian</a:t>
            </a:r>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Post the wrapper in MWADC</a:t>
            </a:r>
          </a:p>
          <a:p>
            <a:pPr marL="285750" indent="-285750">
              <a:buFont typeface="Arial" panose="020B0604020202020204" pitchFamily="34" charset="0"/>
              <a:buChar char="•"/>
            </a:pPr>
            <a:r>
              <a:rPr lang="en-US" dirty="0" smtClean="0">
                <a:latin typeface="Calibri" panose="020F0502020204030204" pitchFamily="34" charset="0"/>
              </a:rPr>
              <a:t>Develop (or let us help you develop) a user interface to use your methods</a:t>
            </a:r>
          </a:p>
          <a:p>
            <a:pPr marL="285750" indent="-285750">
              <a:buFont typeface="Arial" panose="020B0604020202020204" pitchFamily="34" charset="0"/>
              <a:buChar char="•"/>
            </a:pPr>
            <a:endParaRPr lang="en-US" dirty="0">
              <a:latin typeface="Calibri" panose="020F0502020204030204" pitchFamily="34" charset="0"/>
            </a:endParaRPr>
          </a:p>
          <a:p>
            <a:r>
              <a:rPr lang="en-US" dirty="0" smtClean="0">
                <a:latin typeface="Calibri" panose="020F0502020204030204" pitchFamily="34" charset="0"/>
              </a:rPr>
              <a:t>Results will be displayed on-line in a browser, with all the features of Analyst results (dynamic, downloadable tables, downloadable graphs)</a:t>
            </a:r>
          </a:p>
          <a:p>
            <a:r>
              <a:rPr lang="en-US" dirty="0" smtClean="0">
                <a:latin typeface="Calibri" panose="020F0502020204030204" pitchFamily="34" charset="0"/>
              </a:rPr>
              <a:t>Results can be converted to </a:t>
            </a:r>
            <a:r>
              <a:rPr lang="en-US" dirty="0" err="1" smtClean="0">
                <a:latin typeface="Calibri" panose="020F0502020204030204" pitchFamily="34" charset="0"/>
              </a:rPr>
              <a:t>javascript</a:t>
            </a:r>
            <a:r>
              <a:rPr lang="en-US" dirty="0" smtClean="0">
                <a:latin typeface="Calibri" panose="020F0502020204030204" pitchFamily="34" charset="0"/>
              </a:rPr>
              <a:t> by </a:t>
            </a:r>
            <a:r>
              <a:rPr lang="en-US" dirty="0" err="1" smtClean="0">
                <a:latin typeface="Calibri" panose="020F0502020204030204" pitchFamily="34" charset="0"/>
              </a:rPr>
              <a:t>Ravian</a:t>
            </a:r>
            <a:r>
              <a:rPr lang="en-US" dirty="0" smtClean="0">
                <a:latin typeface="Calibri" panose="020F0502020204030204" pitchFamily="34" charset="0"/>
              </a:rPr>
              <a:t>.</a:t>
            </a:r>
            <a:endParaRPr lang="en-US" dirty="0">
              <a:latin typeface="Calibri" panose="020F0502020204030204" pitchFamily="34" charset="0"/>
            </a:endParaRPr>
          </a:p>
        </p:txBody>
      </p:sp>
    </p:spTree>
    <p:extLst>
      <p:ext uri="{BB962C8B-B14F-4D97-AF65-F5344CB8AC3E}">
        <p14:creationId xmlns:p14="http://schemas.microsoft.com/office/powerpoint/2010/main" val="152937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375" y="381000"/>
            <a:ext cx="7921625" cy="769441"/>
          </a:xfrm>
          <a:prstGeom prst="rect">
            <a:avLst/>
          </a:prstGeom>
          <a:noFill/>
        </p:spPr>
        <p:txBody>
          <a:bodyPr wrap="square" rtlCol="0">
            <a:spAutoFit/>
          </a:bodyPr>
          <a:lstStyle/>
          <a:p>
            <a:r>
              <a:rPr lang="en-US" sz="4400" dirty="0" smtClean="0">
                <a:latin typeface="Calibri" panose="020F0502020204030204" pitchFamily="34" charset="0"/>
              </a:rPr>
              <a:t>Outline</a:t>
            </a:r>
          </a:p>
        </p:txBody>
      </p:sp>
      <p:sp>
        <p:nvSpPr>
          <p:cNvPr id="2" name="TextBox 1"/>
          <p:cNvSpPr txBox="1"/>
          <p:nvPr/>
        </p:nvSpPr>
        <p:spPr>
          <a:xfrm>
            <a:off x="762000" y="2209800"/>
            <a:ext cx="75438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rPr>
              <a:t>What is Ravian and what is the Analyst application?</a:t>
            </a:r>
          </a:p>
          <a:p>
            <a:pPr marL="285750" indent="-285750">
              <a:buFont typeface="Arial" panose="020B0604020202020204" pitchFamily="34" charset="0"/>
              <a:buChar char="•"/>
            </a:pPr>
            <a:r>
              <a:rPr lang="en-US" dirty="0" smtClean="0">
                <a:latin typeface="Calibri" panose="020F0502020204030204" pitchFamily="34" charset="0"/>
              </a:rPr>
              <a:t>Accessing the Analyst application</a:t>
            </a:r>
          </a:p>
          <a:p>
            <a:pPr marL="285750" indent="-285750">
              <a:buFont typeface="Arial" panose="020B0604020202020204" pitchFamily="34" charset="0"/>
              <a:buChar char="•"/>
            </a:pPr>
            <a:r>
              <a:rPr lang="en-US" dirty="0" smtClean="0">
                <a:latin typeface="Calibri" panose="020F0502020204030204" pitchFamily="34" charset="0"/>
              </a:rPr>
              <a:t>What you can do with the Analyst role?</a:t>
            </a:r>
          </a:p>
          <a:p>
            <a:pPr marL="285750" indent="-285750">
              <a:buFont typeface="Arial" panose="020B0604020202020204" pitchFamily="34" charset="0"/>
              <a:buChar char="•"/>
            </a:pPr>
            <a:r>
              <a:rPr lang="en-US" dirty="0" smtClean="0">
                <a:latin typeface="Calibri" panose="020F0502020204030204" pitchFamily="34" charset="0"/>
              </a:rPr>
              <a:t>Advanced analyses in </a:t>
            </a:r>
            <a:r>
              <a:rPr lang="en-US" dirty="0">
                <a:latin typeface="Calibri" panose="020F0502020204030204" pitchFamily="34" charset="0"/>
              </a:rPr>
              <a:t>M</a:t>
            </a:r>
            <a:r>
              <a:rPr lang="en-US" dirty="0" smtClean="0">
                <a:latin typeface="Calibri" panose="020F0502020204030204" pitchFamily="34" charset="0"/>
              </a:rPr>
              <a:t>WADC</a:t>
            </a:r>
          </a:p>
          <a:p>
            <a:pPr marL="285750" indent="-285750">
              <a:buFont typeface="Arial" panose="020B0604020202020204" pitchFamily="34" charset="0"/>
              <a:buChar char="•"/>
            </a:pPr>
            <a:r>
              <a:rPr lang="en-US" dirty="0" smtClean="0">
                <a:latin typeface="Calibri" panose="020F0502020204030204" pitchFamily="34" charset="0"/>
              </a:rPr>
              <a:t>Developing your own analyses and visualizations in MWADC</a:t>
            </a:r>
          </a:p>
          <a:p>
            <a:endParaRPr lang="en-US" dirty="0">
              <a:latin typeface="Calibri" panose="020F0502020204030204" pitchFamily="34" charset="0"/>
            </a:endParaRPr>
          </a:p>
        </p:txBody>
      </p:sp>
    </p:spTree>
    <p:extLst>
      <p:ext uri="{BB962C8B-B14F-4D97-AF65-F5344CB8AC3E}">
        <p14:creationId xmlns:p14="http://schemas.microsoft.com/office/powerpoint/2010/main" val="5476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000" r="62172" b="17500"/>
          <a:stretch/>
        </p:blipFill>
        <p:spPr bwMode="auto">
          <a:xfrm>
            <a:off x="5181600" y="3886200"/>
            <a:ext cx="2283648" cy="25298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0375" y="381000"/>
            <a:ext cx="4873625" cy="769441"/>
          </a:xfrm>
          <a:prstGeom prst="rect">
            <a:avLst/>
          </a:prstGeom>
          <a:noFill/>
        </p:spPr>
        <p:txBody>
          <a:bodyPr wrap="square" rtlCol="0">
            <a:spAutoFit/>
          </a:bodyPr>
          <a:lstStyle/>
          <a:p>
            <a:r>
              <a:rPr lang="en-US" sz="4400" dirty="0" smtClean="0">
                <a:latin typeface="Calibri" panose="020F0502020204030204" pitchFamily="34" charset="0"/>
              </a:rPr>
              <a:t>What is </a:t>
            </a:r>
            <a:r>
              <a:rPr lang="en-US" sz="4400" dirty="0" err="1" smtClean="0">
                <a:latin typeface="Calibri" panose="020F0502020204030204" pitchFamily="34" charset="0"/>
              </a:rPr>
              <a:t>Ravian</a:t>
            </a:r>
            <a:r>
              <a:rPr lang="en-US" sz="4400" dirty="0" smtClean="0">
                <a:latin typeface="Calibri" panose="020F0502020204030204" pitchFamily="34" charset="0"/>
              </a:rPr>
              <a:t>?</a:t>
            </a:r>
          </a:p>
        </p:txBody>
      </p:sp>
      <p:sp>
        <p:nvSpPr>
          <p:cNvPr id="3" name="TextBox 2"/>
          <p:cNvSpPr txBox="1"/>
          <p:nvPr/>
        </p:nvSpPr>
        <p:spPr>
          <a:xfrm>
            <a:off x="533400" y="2133600"/>
            <a:ext cx="4953000" cy="2862322"/>
          </a:xfrm>
          <a:prstGeom prst="rect">
            <a:avLst/>
          </a:prstGeom>
          <a:noFill/>
        </p:spPr>
        <p:txBody>
          <a:bodyPr wrap="square" rtlCol="0">
            <a:spAutoFit/>
          </a:bodyPr>
          <a:lstStyle/>
          <a:p>
            <a:r>
              <a:rPr lang="en-US" dirty="0" err="1" smtClean="0">
                <a:latin typeface="Calibri" panose="020F0502020204030204" pitchFamily="34" charset="0"/>
              </a:rPr>
              <a:t>Ravian</a:t>
            </a:r>
            <a:r>
              <a:rPr lang="en-US" dirty="0" smtClean="0">
                <a:latin typeface="Calibri" panose="020F0502020204030204" pitchFamily="34" charset="0"/>
              </a:rPr>
              <a:t> is a server-based analysis package for visualizing AKN data</a:t>
            </a:r>
          </a:p>
          <a:p>
            <a:pPr marL="285750" indent="-285750">
              <a:buFont typeface="Arial" panose="020B0604020202020204" pitchFamily="34" charset="0"/>
              <a:buChar char="•"/>
            </a:pPr>
            <a:r>
              <a:rPr lang="en-US" dirty="0" smtClean="0">
                <a:latin typeface="Calibri" panose="020F0502020204030204" pitchFamily="34" charset="0"/>
              </a:rPr>
              <a:t>Developed by Point Blue Conservation Science in the open-source statistical programming language R</a:t>
            </a:r>
          </a:p>
          <a:p>
            <a:pPr marL="285750" indent="-285750">
              <a:buFont typeface="Arial" panose="020B0604020202020204" pitchFamily="34" charset="0"/>
              <a:buChar char="•"/>
            </a:pPr>
            <a:r>
              <a:rPr lang="en-US" dirty="0">
                <a:latin typeface="Calibri" panose="020F0502020204030204" pitchFamily="34" charset="0"/>
              </a:rPr>
              <a:t>U</a:t>
            </a:r>
            <a:r>
              <a:rPr lang="en-US" dirty="0" smtClean="0">
                <a:latin typeface="Calibri" panose="020F0502020204030204" pitchFamily="34" charset="0"/>
              </a:rPr>
              <a:t>ses warehoused data (known type and characteristics data, apples-to-apples)</a:t>
            </a:r>
          </a:p>
          <a:p>
            <a:pPr marL="285750" indent="-285750">
              <a:buFont typeface="Arial" panose="020B0604020202020204" pitchFamily="34" charset="0"/>
              <a:buChar char="•"/>
            </a:pPr>
            <a:r>
              <a:rPr lang="en-US" dirty="0" smtClean="0">
                <a:latin typeface="Calibri" panose="020F0502020204030204" pitchFamily="34" charset="0"/>
              </a:rPr>
              <a:t>Three main levels of use: fixed pre-designed analyses, flexible exploration and analysis development, and advanced analyses</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285" t="22244" r="47892" b="12396"/>
          <a:stretch/>
        </p:blipFill>
        <p:spPr bwMode="auto">
          <a:xfrm>
            <a:off x="5715000" y="838200"/>
            <a:ext cx="2933700" cy="3188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02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375" y="381000"/>
            <a:ext cx="5330825" cy="769441"/>
          </a:xfrm>
          <a:prstGeom prst="rect">
            <a:avLst/>
          </a:prstGeom>
          <a:noFill/>
        </p:spPr>
        <p:txBody>
          <a:bodyPr wrap="square" rtlCol="0">
            <a:spAutoFit/>
          </a:bodyPr>
          <a:lstStyle/>
          <a:p>
            <a:r>
              <a:rPr lang="en-US" sz="4400" dirty="0" smtClean="0">
                <a:latin typeface="Calibri" panose="020F0502020204030204" pitchFamily="34" charset="0"/>
              </a:rPr>
              <a:t>What is the Analyst?</a:t>
            </a:r>
          </a:p>
        </p:txBody>
      </p:sp>
      <p:sp>
        <p:nvSpPr>
          <p:cNvPr id="5" name="TextBox 4"/>
          <p:cNvSpPr txBox="1"/>
          <p:nvPr/>
        </p:nvSpPr>
        <p:spPr>
          <a:xfrm>
            <a:off x="838200" y="1905000"/>
            <a:ext cx="7391400" cy="1754326"/>
          </a:xfrm>
          <a:prstGeom prst="rect">
            <a:avLst/>
          </a:prstGeom>
          <a:noFill/>
        </p:spPr>
        <p:txBody>
          <a:bodyPr wrap="square" rtlCol="0">
            <a:spAutoFit/>
          </a:bodyPr>
          <a:lstStyle/>
          <a:p>
            <a:r>
              <a:rPr lang="en-US" dirty="0" smtClean="0">
                <a:latin typeface="Calibri" panose="020F0502020204030204" pitchFamily="34" charset="0"/>
              </a:rPr>
              <a:t>The Analyst is a user interface for simple data visualizations using </a:t>
            </a:r>
            <a:r>
              <a:rPr lang="en-US" dirty="0" err="1" smtClean="0">
                <a:latin typeface="Calibri" panose="020F0502020204030204" pitchFamily="34" charset="0"/>
              </a:rPr>
              <a:t>Ravian</a:t>
            </a:r>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Designed for project leaders and people with some knowledge about the data</a:t>
            </a:r>
          </a:p>
          <a:p>
            <a:pPr marL="285750" indent="-285750">
              <a:buFont typeface="Arial" panose="020B0604020202020204" pitchFamily="34" charset="0"/>
              <a:buChar char="•"/>
            </a:pPr>
            <a:r>
              <a:rPr lang="en-US" dirty="0" smtClean="0">
                <a:latin typeface="Calibri" panose="020F0502020204030204" pitchFamily="34" charset="0"/>
              </a:rPr>
              <a:t>Password-protected access</a:t>
            </a:r>
          </a:p>
          <a:p>
            <a:pPr marL="285750" indent="-285750">
              <a:buFont typeface="Arial" panose="020B0604020202020204" pitchFamily="34" charset="0"/>
              <a:buChar char="•"/>
            </a:pPr>
            <a:r>
              <a:rPr lang="en-US" dirty="0" smtClean="0">
                <a:latin typeface="Calibri" panose="020F0502020204030204" pitchFamily="34" charset="0"/>
              </a:rPr>
              <a:t>Intended to help develop project reports</a:t>
            </a:r>
          </a:p>
          <a:p>
            <a:endParaRPr lang="en-US" dirty="0">
              <a:latin typeface="Calibri" panose="020F0502020204030204" pitchFamily="34"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94" t="7075" r="27220" b="46462"/>
          <a:stretch/>
        </p:blipFill>
        <p:spPr bwMode="auto">
          <a:xfrm>
            <a:off x="1487805" y="3641139"/>
            <a:ext cx="6092190" cy="26022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763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
          <p:cNvGrpSpPr/>
          <p:nvPr/>
        </p:nvGrpSpPr>
        <p:grpSpPr>
          <a:xfrm>
            <a:off x="6112131" y="963402"/>
            <a:ext cx="2574669" cy="1658564"/>
            <a:chOff x="637291" y="1403767"/>
            <a:chExt cx="7772431" cy="5006886"/>
          </a:xfrm>
        </p:grpSpPr>
        <p:sp>
          <p:nvSpPr>
            <p:cNvPr id="4" name="Rectangle 3"/>
            <p:cNvSpPr/>
            <p:nvPr/>
          </p:nvSpPr>
          <p:spPr bwMode="auto">
            <a:xfrm>
              <a:off x="637291" y="2618494"/>
              <a:ext cx="1731818" cy="969818"/>
            </a:xfrm>
            <a:prstGeom prst="rect">
              <a:avLst/>
            </a:prstGeom>
            <a:solidFill>
              <a:schemeClr val="bg1"/>
            </a:solidFill>
            <a:ln w="9525">
              <a:solidFill>
                <a:schemeClr val="tx1"/>
              </a:solidFill>
              <a:round/>
              <a:headEnd/>
              <a:tailEnd type="triangle" w="med" len="med"/>
            </a:ln>
            <a:effectLst>
              <a:outerShdw dist="53882" dir="2700000" algn="ctr" rotWithShape="0">
                <a:srgbClr val="DDDDDD">
                  <a:alpha val="50000"/>
                </a:srgbClr>
              </a:outerShdw>
            </a:effectLst>
          </p:spPr>
          <p:txBody>
            <a:bodyPr rtlCol="0" anchor="ctr"/>
            <a:lstStyle/>
            <a:p>
              <a:pPr algn="ctr"/>
              <a:r>
                <a:rPr lang="en-US" sz="600" dirty="0" smtClean="0">
                  <a:latin typeface="Calibri" pitchFamily="34" charset="0"/>
                  <a:cs typeface="Calibri" pitchFamily="34" charset="0"/>
                </a:rPr>
                <a:t>Create a Project</a:t>
              </a:r>
            </a:p>
          </p:txBody>
        </p:sp>
        <p:sp>
          <p:nvSpPr>
            <p:cNvPr id="5" name="Rectangle 4"/>
            <p:cNvSpPr/>
            <p:nvPr/>
          </p:nvSpPr>
          <p:spPr bwMode="auto">
            <a:xfrm>
              <a:off x="3463653" y="1403767"/>
              <a:ext cx="2022764" cy="969818"/>
            </a:xfrm>
            <a:prstGeom prst="rect">
              <a:avLst/>
            </a:prstGeom>
            <a:noFill/>
            <a:ln w="9525">
              <a:solidFill>
                <a:schemeClr val="tx1"/>
              </a:solidFill>
              <a:round/>
              <a:headEnd/>
              <a:tailEnd type="triangle" w="med" len="med"/>
            </a:ln>
            <a:effectLst>
              <a:outerShdw dist="53882" dir="2700000" algn="ctr" rotWithShape="0">
                <a:srgbClr val="DDDDDD">
                  <a:alpha val="50000"/>
                </a:srgbClr>
              </a:outerShdw>
            </a:effectLst>
          </p:spPr>
          <p:txBody>
            <a:bodyPr rtlCol="0" anchor="ctr"/>
            <a:lstStyle/>
            <a:p>
              <a:pPr algn="ctr"/>
              <a:r>
                <a:rPr lang="en-US" sz="600" dirty="0" smtClean="0">
                  <a:latin typeface="Calibri" pitchFamily="34" charset="0"/>
                  <a:cs typeface="Calibri" pitchFamily="34" charset="0"/>
                </a:rPr>
                <a:t>Assign Protocols and/or Create New Protocols</a:t>
              </a:r>
            </a:p>
          </p:txBody>
        </p:sp>
        <p:sp>
          <p:nvSpPr>
            <p:cNvPr id="6" name="Rectangle 5"/>
            <p:cNvSpPr/>
            <p:nvPr/>
          </p:nvSpPr>
          <p:spPr bwMode="auto">
            <a:xfrm>
              <a:off x="3463653" y="2618510"/>
              <a:ext cx="2022764" cy="969818"/>
            </a:xfrm>
            <a:prstGeom prst="rect">
              <a:avLst/>
            </a:prstGeom>
            <a:noFill/>
            <a:ln w="9525">
              <a:solidFill>
                <a:schemeClr val="tx1"/>
              </a:solidFill>
              <a:round/>
              <a:headEnd/>
              <a:tailEnd type="triangle" w="med" len="med"/>
            </a:ln>
            <a:effectLst>
              <a:outerShdw dist="53882" dir="2700000" algn="ctr" rotWithShape="0">
                <a:srgbClr val="DDDDDD">
                  <a:alpha val="50000"/>
                </a:srgbClr>
              </a:outerShdw>
            </a:effectLst>
          </p:spPr>
          <p:txBody>
            <a:bodyPr rtlCol="0" anchor="ctr"/>
            <a:lstStyle/>
            <a:p>
              <a:pPr algn="ctr"/>
              <a:r>
                <a:rPr lang="en-US" sz="600" dirty="0" smtClean="0">
                  <a:latin typeface="Calibri" pitchFamily="34" charset="0"/>
                  <a:cs typeface="Calibri" pitchFamily="34" charset="0"/>
                </a:rPr>
                <a:t>Create Sampling</a:t>
              </a:r>
            </a:p>
            <a:p>
              <a:pPr algn="ctr"/>
              <a:r>
                <a:rPr lang="en-US" sz="600" dirty="0" smtClean="0">
                  <a:latin typeface="Calibri" pitchFamily="34" charset="0"/>
                  <a:cs typeface="Calibri" pitchFamily="34" charset="0"/>
                </a:rPr>
                <a:t>Units</a:t>
              </a:r>
            </a:p>
          </p:txBody>
        </p:sp>
        <p:sp>
          <p:nvSpPr>
            <p:cNvPr id="7" name="Rectangle 6"/>
            <p:cNvSpPr/>
            <p:nvPr/>
          </p:nvSpPr>
          <p:spPr bwMode="auto">
            <a:xfrm>
              <a:off x="3463653" y="3782271"/>
              <a:ext cx="2022764" cy="969818"/>
            </a:xfrm>
            <a:prstGeom prst="rect">
              <a:avLst/>
            </a:prstGeom>
            <a:noFill/>
            <a:ln w="9525">
              <a:solidFill>
                <a:schemeClr val="tx1"/>
              </a:solidFill>
              <a:round/>
              <a:headEnd/>
              <a:tailEnd type="triangle" w="med" len="med"/>
            </a:ln>
            <a:effectLst>
              <a:outerShdw dist="53882" dir="2700000" algn="ctr" rotWithShape="0">
                <a:srgbClr val="DDDDDD">
                  <a:alpha val="50000"/>
                </a:srgbClr>
              </a:outerShdw>
            </a:effectLst>
          </p:spPr>
          <p:txBody>
            <a:bodyPr rtlCol="0" anchor="ctr"/>
            <a:lstStyle/>
            <a:p>
              <a:pPr algn="ctr"/>
              <a:r>
                <a:rPr lang="en-US" sz="600" dirty="0" smtClean="0">
                  <a:latin typeface="Calibri" pitchFamily="34" charset="0"/>
                  <a:cs typeface="Calibri" pitchFamily="34" charset="0"/>
                </a:rPr>
                <a:t>Add Researchers and/or Have People Register</a:t>
              </a:r>
            </a:p>
          </p:txBody>
        </p:sp>
        <p:cxnSp>
          <p:nvCxnSpPr>
            <p:cNvPr id="8" name="Elbow Connector 7"/>
            <p:cNvCxnSpPr>
              <a:stCxn id="4" idx="3"/>
              <a:endCxn id="5" idx="1"/>
            </p:cNvCxnSpPr>
            <p:nvPr/>
          </p:nvCxnSpPr>
          <p:spPr>
            <a:xfrm flipV="1">
              <a:off x="2369109" y="1888676"/>
              <a:ext cx="1094544" cy="1214727"/>
            </a:xfrm>
            <a:prstGeom prst="bentConnector3">
              <a:avLst>
                <a:gd name="adj1" fmla="val 50000"/>
              </a:avLst>
            </a:prstGeom>
            <a:noFill/>
            <a:ln w="9525">
              <a:solidFill>
                <a:schemeClr val="tx1"/>
              </a:solidFill>
              <a:round/>
              <a:headEnd/>
              <a:tailEnd type="triangle" w="med" len="med"/>
            </a:ln>
            <a:effectLst>
              <a:outerShdw dist="53882" dir="2700000" algn="ctr" rotWithShape="0">
                <a:srgbClr val="DDDDDD">
                  <a:alpha val="50000"/>
                </a:srgbClr>
              </a:outerShdw>
            </a:effectLst>
          </p:spPr>
        </p:cxnSp>
        <p:cxnSp>
          <p:nvCxnSpPr>
            <p:cNvPr id="9" name="Elbow Connector 8"/>
            <p:cNvCxnSpPr>
              <a:stCxn id="4" idx="3"/>
              <a:endCxn id="6" idx="1"/>
            </p:cNvCxnSpPr>
            <p:nvPr/>
          </p:nvCxnSpPr>
          <p:spPr>
            <a:xfrm>
              <a:off x="2369109" y="3103403"/>
              <a:ext cx="1094544" cy="16"/>
            </a:xfrm>
            <a:prstGeom prst="bentConnector3">
              <a:avLst>
                <a:gd name="adj1" fmla="val 50000"/>
              </a:avLst>
            </a:prstGeom>
            <a:noFill/>
            <a:ln w="9525">
              <a:solidFill>
                <a:schemeClr val="tx1"/>
              </a:solidFill>
              <a:round/>
              <a:headEnd/>
              <a:tailEnd type="triangle" w="med" len="med"/>
            </a:ln>
            <a:effectLst>
              <a:outerShdw dist="53882" dir="2700000" algn="ctr" rotWithShape="0">
                <a:srgbClr val="DDDDDD">
                  <a:alpha val="50000"/>
                </a:srgbClr>
              </a:outerShdw>
            </a:effectLst>
          </p:spPr>
        </p:cxnSp>
        <p:cxnSp>
          <p:nvCxnSpPr>
            <p:cNvPr id="10" name="Elbow Connector 9"/>
            <p:cNvCxnSpPr>
              <a:stCxn id="4" idx="3"/>
              <a:endCxn id="7" idx="1"/>
            </p:cNvCxnSpPr>
            <p:nvPr/>
          </p:nvCxnSpPr>
          <p:spPr>
            <a:xfrm>
              <a:off x="2369109" y="3103403"/>
              <a:ext cx="1094544" cy="1163777"/>
            </a:xfrm>
            <a:prstGeom prst="bentConnector3">
              <a:avLst>
                <a:gd name="adj1" fmla="val 50000"/>
              </a:avLst>
            </a:prstGeom>
            <a:noFill/>
            <a:ln w="9525">
              <a:solidFill>
                <a:schemeClr val="tx1"/>
              </a:solidFill>
              <a:prstDash val="dash"/>
              <a:round/>
              <a:headEnd/>
              <a:tailEnd type="triangle" w="med" len="med"/>
            </a:ln>
            <a:effectLst>
              <a:outerShdw dist="53882" dir="2700000" algn="ctr" rotWithShape="0">
                <a:srgbClr val="DDDDDD">
                  <a:alpha val="50000"/>
                </a:srgbClr>
              </a:outerShdw>
            </a:effectLst>
          </p:spPr>
        </p:cxnSp>
        <p:sp>
          <p:nvSpPr>
            <p:cNvPr id="11" name="Rectangle 10"/>
            <p:cNvSpPr/>
            <p:nvPr/>
          </p:nvSpPr>
          <p:spPr bwMode="auto">
            <a:xfrm>
              <a:off x="6220692" y="1888676"/>
              <a:ext cx="2022764" cy="969818"/>
            </a:xfrm>
            <a:prstGeom prst="rect">
              <a:avLst/>
            </a:prstGeom>
            <a:noFill/>
            <a:ln w="9525">
              <a:solidFill>
                <a:schemeClr val="tx1"/>
              </a:solidFill>
              <a:round/>
              <a:headEnd/>
              <a:tailEnd type="triangle" w="med" len="med"/>
            </a:ln>
            <a:effectLst>
              <a:outerShdw dist="53882" dir="2700000" algn="ctr" rotWithShape="0">
                <a:srgbClr val="DDDDDD">
                  <a:alpha val="50000"/>
                </a:srgbClr>
              </a:outerShdw>
            </a:effectLst>
          </p:spPr>
          <p:txBody>
            <a:bodyPr rtlCol="0" anchor="ctr"/>
            <a:lstStyle/>
            <a:p>
              <a:pPr algn="ctr"/>
              <a:r>
                <a:rPr lang="en-US" sz="600" dirty="0" smtClean="0">
                  <a:latin typeface="Calibri" pitchFamily="34" charset="0"/>
                  <a:cs typeface="Calibri" pitchFamily="34" charset="0"/>
                </a:rPr>
                <a:t>Add Events and Observations</a:t>
              </a:r>
            </a:p>
          </p:txBody>
        </p:sp>
        <p:sp>
          <p:nvSpPr>
            <p:cNvPr id="12" name="Rectangle 11"/>
            <p:cNvSpPr/>
            <p:nvPr/>
          </p:nvSpPr>
          <p:spPr bwMode="auto">
            <a:xfrm>
              <a:off x="637291" y="5440401"/>
              <a:ext cx="2022764" cy="969818"/>
            </a:xfrm>
            <a:prstGeom prst="rect">
              <a:avLst/>
            </a:prstGeom>
            <a:solidFill>
              <a:schemeClr val="bg1"/>
            </a:solidFill>
            <a:ln w="9525">
              <a:solidFill>
                <a:schemeClr val="tx1"/>
              </a:solidFill>
              <a:round/>
              <a:headEnd/>
              <a:tailEnd type="triangle" w="med" len="med"/>
            </a:ln>
            <a:effectLst>
              <a:outerShdw dist="53882" dir="2700000" algn="ctr" rotWithShape="0">
                <a:srgbClr val="DDDDDD">
                  <a:alpha val="50000"/>
                </a:srgbClr>
              </a:outerShdw>
            </a:effectLst>
          </p:spPr>
          <p:txBody>
            <a:bodyPr rtlCol="0" anchor="ctr"/>
            <a:lstStyle/>
            <a:p>
              <a:pPr algn="ctr"/>
              <a:r>
                <a:rPr lang="en-US" sz="600" dirty="0" smtClean="0">
                  <a:latin typeface="Calibri" pitchFamily="34" charset="0"/>
                  <a:cs typeface="Calibri" pitchFamily="34" charset="0"/>
                </a:rPr>
                <a:t>Proof Events and Observations</a:t>
              </a:r>
            </a:p>
          </p:txBody>
        </p:sp>
        <p:sp>
          <p:nvSpPr>
            <p:cNvPr id="13" name="Rectangle 12"/>
            <p:cNvSpPr/>
            <p:nvPr/>
          </p:nvSpPr>
          <p:spPr bwMode="auto">
            <a:xfrm>
              <a:off x="3546765" y="5440835"/>
              <a:ext cx="2022764" cy="969818"/>
            </a:xfrm>
            <a:prstGeom prst="rect">
              <a:avLst/>
            </a:prstGeom>
            <a:solidFill>
              <a:schemeClr val="bg1"/>
            </a:solidFill>
            <a:ln w="9525">
              <a:solidFill>
                <a:schemeClr val="tx1"/>
              </a:solidFill>
              <a:round/>
              <a:headEnd/>
              <a:tailEnd type="triangle" w="med" len="med"/>
            </a:ln>
            <a:effectLst>
              <a:outerShdw dist="53882" dir="2700000" algn="ctr" rotWithShape="0">
                <a:srgbClr val="DDDDDD">
                  <a:alpha val="50000"/>
                </a:srgbClr>
              </a:outerShdw>
            </a:effectLst>
          </p:spPr>
          <p:txBody>
            <a:bodyPr rtlCol="0" anchor="ctr"/>
            <a:lstStyle/>
            <a:p>
              <a:pPr algn="ctr"/>
              <a:r>
                <a:rPr lang="en-US" sz="600" dirty="0" smtClean="0">
                  <a:latin typeface="Calibri" pitchFamily="34" charset="0"/>
                  <a:cs typeface="Calibri" pitchFamily="34" charset="0"/>
                </a:rPr>
                <a:t>Assign AKN Data Sharing Level</a:t>
              </a:r>
            </a:p>
          </p:txBody>
        </p:sp>
        <p:sp>
          <p:nvSpPr>
            <p:cNvPr id="14" name="Rectangle 13"/>
            <p:cNvSpPr/>
            <p:nvPr/>
          </p:nvSpPr>
          <p:spPr bwMode="auto">
            <a:xfrm>
              <a:off x="6386958" y="5440401"/>
              <a:ext cx="2022764" cy="969818"/>
            </a:xfrm>
            <a:prstGeom prst="rect">
              <a:avLst/>
            </a:prstGeom>
            <a:solidFill>
              <a:srgbClr val="FFC000"/>
            </a:solidFill>
            <a:ln w="9525">
              <a:solidFill>
                <a:schemeClr val="tx1"/>
              </a:solidFill>
              <a:round/>
              <a:headEnd/>
              <a:tailEnd type="triangle" w="med" len="med"/>
            </a:ln>
            <a:effectLst>
              <a:outerShdw dist="53882" dir="2700000" algn="ctr" rotWithShape="0">
                <a:srgbClr val="DDDDDD">
                  <a:alpha val="50000"/>
                </a:srgbClr>
              </a:outerShdw>
            </a:effectLst>
          </p:spPr>
          <p:txBody>
            <a:bodyPr rtlCol="0" anchor="ctr"/>
            <a:lstStyle/>
            <a:p>
              <a:pPr algn="ctr"/>
              <a:r>
                <a:rPr lang="en-US" sz="600" dirty="0" smtClean="0">
                  <a:latin typeface="Calibri" pitchFamily="34" charset="0"/>
                  <a:cs typeface="Calibri" pitchFamily="34" charset="0"/>
                </a:rPr>
                <a:t>Analyze Observations</a:t>
              </a:r>
            </a:p>
          </p:txBody>
        </p:sp>
        <p:cxnSp>
          <p:nvCxnSpPr>
            <p:cNvPr id="15" name="Elbow Connector 14"/>
            <p:cNvCxnSpPr>
              <a:stCxn id="6" idx="3"/>
              <a:endCxn id="11" idx="1"/>
            </p:cNvCxnSpPr>
            <p:nvPr/>
          </p:nvCxnSpPr>
          <p:spPr>
            <a:xfrm flipV="1">
              <a:off x="5486417" y="2373585"/>
              <a:ext cx="734275" cy="729834"/>
            </a:xfrm>
            <a:prstGeom prst="bentConnector3">
              <a:avLst>
                <a:gd name="adj1" fmla="val 50000"/>
              </a:avLst>
            </a:prstGeom>
            <a:noFill/>
            <a:ln w="9525">
              <a:solidFill>
                <a:schemeClr val="tx1"/>
              </a:solidFill>
              <a:round/>
              <a:headEnd/>
              <a:tailEnd type="triangle" w="med" len="med"/>
            </a:ln>
            <a:effectLst>
              <a:outerShdw dist="53882" dir="2700000" algn="ctr" rotWithShape="0">
                <a:srgbClr val="DDDDDD">
                  <a:alpha val="50000"/>
                </a:srgbClr>
              </a:outerShdw>
            </a:effectLst>
          </p:spPr>
        </p:cxnSp>
        <p:cxnSp>
          <p:nvCxnSpPr>
            <p:cNvPr id="16" name="Elbow Connector 15"/>
            <p:cNvCxnSpPr>
              <a:stCxn id="5" idx="3"/>
              <a:endCxn id="11" idx="1"/>
            </p:cNvCxnSpPr>
            <p:nvPr/>
          </p:nvCxnSpPr>
          <p:spPr>
            <a:xfrm>
              <a:off x="5486417" y="1888676"/>
              <a:ext cx="734275" cy="484909"/>
            </a:xfrm>
            <a:prstGeom prst="bentConnector3">
              <a:avLst>
                <a:gd name="adj1" fmla="val 50000"/>
              </a:avLst>
            </a:prstGeom>
            <a:noFill/>
            <a:ln w="9525">
              <a:solidFill>
                <a:schemeClr val="tx1"/>
              </a:solidFill>
              <a:round/>
              <a:headEnd/>
              <a:tailEnd type="triangle" w="med" len="med"/>
            </a:ln>
            <a:effectLst>
              <a:outerShdw dist="53882" dir="2700000" algn="ctr" rotWithShape="0">
                <a:srgbClr val="DDDDDD">
                  <a:alpha val="50000"/>
                </a:srgbClr>
              </a:outerShdw>
            </a:effectLst>
          </p:spPr>
        </p:cxnSp>
        <p:cxnSp>
          <p:nvCxnSpPr>
            <p:cNvPr id="17" name="Shape 16"/>
            <p:cNvCxnSpPr>
              <a:stCxn id="11" idx="3"/>
              <a:endCxn id="12" idx="1"/>
            </p:cNvCxnSpPr>
            <p:nvPr/>
          </p:nvCxnSpPr>
          <p:spPr>
            <a:xfrm flipH="1">
              <a:off x="637291" y="2373585"/>
              <a:ext cx="7606165" cy="3551725"/>
            </a:xfrm>
            <a:prstGeom prst="bentConnector5">
              <a:avLst>
                <a:gd name="adj1" fmla="val -3005"/>
                <a:gd name="adj2" fmla="val 75745"/>
                <a:gd name="adj3" fmla="val 103005"/>
              </a:avLst>
            </a:prstGeom>
            <a:noFill/>
            <a:ln w="9525">
              <a:solidFill>
                <a:schemeClr val="tx1"/>
              </a:solidFill>
              <a:round/>
              <a:headEnd/>
              <a:tailEnd type="triangle" w="med" len="med"/>
            </a:ln>
            <a:effectLst>
              <a:outerShdw dist="53882" dir="2700000" algn="ctr" rotWithShape="0">
                <a:srgbClr val="DDDDDD">
                  <a:alpha val="50000"/>
                </a:srgbClr>
              </a:outerShdw>
            </a:effectLst>
          </p:spPr>
        </p:cxnSp>
        <p:cxnSp>
          <p:nvCxnSpPr>
            <p:cNvPr id="18" name="Shape 34"/>
            <p:cNvCxnSpPr>
              <a:stCxn id="12" idx="3"/>
              <a:endCxn id="13" idx="1"/>
            </p:cNvCxnSpPr>
            <p:nvPr/>
          </p:nvCxnSpPr>
          <p:spPr>
            <a:xfrm>
              <a:off x="2660055" y="5925310"/>
              <a:ext cx="886710" cy="434"/>
            </a:xfrm>
            <a:prstGeom prst="bentConnector3">
              <a:avLst>
                <a:gd name="adj1" fmla="val 50000"/>
              </a:avLst>
            </a:prstGeom>
            <a:noFill/>
            <a:ln w="9525">
              <a:solidFill>
                <a:schemeClr val="tx1"/>
              </a:solidFill>
              <a:round/>
              <a:headEnd/>
              <a:tailEnd type="triangle" w="med" len="med"/>
            </a:ln>
            <a:effectLst>
              <a:outerShdw dist="53882" dir="2700000" algn="ctr" rotWithShape="0">
                <a:srgbClr val="DDDDDD">
                  <a:alpha val="50000"/>
                </a:srgbClr>
              </a:outerShdw>
            </a:effectLst>
          </p:spPr>
        </p:cxnSp>
        <p:cxnSp>
          <p:nvCxnSpPr>
            <p:cNvPr id="19" name="Shape 34"/>
            <p:cNvCxnSpPr>
              <a:stCxn id="13" idx="3"/>
              <a:endCxn id="14" idx="1"/>
            </p:cNvCxnSpPr>
            <p:nvPr/>
          </p:nvCxnSpPr>
          <p:spPr>
            <a:xfrm flipV="1">
              <a:off x="5569529" y="5925310"/>
              <a:ext cx="817429" cy="434"/>
            </a:xfrm>
            <a:prstGeom prst="bentConnector3">
              <a:avLst>
                <a:gd name="adj1" fmla="val 50000"/>
              </a:avLst>
            </a:prstGeom>
            <a:noFill/>
            <a:ln w="9525">
              <a:solidFill>
                <a:schemeClr val="tx1"/>
              </a:solidFill>
              <a:round/>
              <a:headEnd/>
              <a:tailEnd type="triangle" w="med" len="med"/>
            </a:ln>
            <a:effectLst>
              <a:outerShdw dist="53882" dir="2700000" algn="ctr" rotWithShape="0">
                <a:srgbClr val="DDDDDD">
                  <a:alpha val="50000"/>
                </a:srgbClr>
              </a:outerShdw>
            </a:effectLst>
          </p:spPr>
        </p:cxnSp>
      </p:grpSp>
      <p:sp>
        <p:nvSpPr>
          <p:cNvPr id="21" name="TextBox 20"/>
          <p:cNvSpPr txBox="1"/>
          <p:nvPr/>
        </p:nvSpPr>
        <p:spPr>
          <a:xfrm>
            <a:off x="886691" y="3006436"/>
            <a:ext cx="7745032" cy="914400"/>
          </a:xfrm>
          <a:prstGeom prst="rect">
            <a:avLst/>
          </a:prstGeom>
          <a:noFill/>
        </p:spPr>
        <p:txBody>
          <a:bodyPr wrap="none" lIns="0" tIns="0" rIns="0" bIns="0" rtlCol="0" anchor="t" anchorCtr="0">
            <a:noAutofit/>
          </a:bodyPr>
          <a:lstStyle/>
          <a:p>
            <a:pPr marL="0" indent="0">
              <a:lnSpc>
                <a:spcPts val="2400"/>
              </a:lnSpc>
              <a:spcAft>
                <a:spcPts val="1400"/>
              </a:spcAft>
            </a:pPr>
            <a:endParaRPr lang="en-US" sz="1800" dirty="0" smtClean="0">
              <a:solidFill>
                <a:schemeClr val="accent3"/>
              </a:solidFill>
              <a:latin typeface="Avenir LT Com 45 Book"/>
            </a:endParaRPr>
          </a:p>
        </p:txBody>
      </p:sp>
      <p:sp>
        <p:nvSpPr>
          <p:cNvPr id="22" name="TextBox 21"/>
          <p:cNvSpPr txBox="1"/>
          <p:nvPr/>
        </p:nvSpPr>
        <p:spPr>
          <a:xfrm>
            <a:off x="886691" y="3006436"/>
            <a:ext cx="7745032" cy="2978728"/>
          </a:xfrm>
          <a:prstGeom prst="rect">
            <a:avLst/>
          </a:prstGeom>
          <a:noFill/>
        </p:spPr>
        <p:txBody>
          <a:bodyPr wrap="square" lIns="0" tIns="0" rIns="0" bIns="0" rtlCol="0" anchor="t" anchorCtr="0">
            <a:noAutofit/>
          </a:bodyPr>
          <a:lstStyle/>
          <a:p>
            <a:pPr marL="0" indent="0">
              <a:lnSpc>
                <a:spcPts val="2400"/>
              </a:lnSpc>
              <a:spcAft>
                <a:spcPts val="1400"/>
              </a:spcAft>
              <a:buFont typeface="Arial" pitchFamily="34" charset="0"/>
              <a:buChar char="•"/>
            </a:pPr>
            <a:r>
              <a:rPr lang="en-US" sz="2800" dirty="0" smtClean="0">
                <a:solidFill>
                  <a:schemeClr val="accent3"/>
                </a:solidFill>
                <a:latin typeface="Calibri" pitchFamily="34" charset="0"/>
                <a:cs typeface="Calibri" pitchFamily="34" charset="0"/>
              </a:rPr>
              <a:t>  </a:t>
            </a:r>
            <a:r>
              <a:rPr lang="en-US" sz="2800" dirty="0" smtClean="0">
                <a:solidFill>
                  <a:schemeClr val="accent3"/>
                </a:solidFill>
                <a:latin typeface="Calibri" pitchFamily="34" charset="0"/>
                <a:cs typeface="Calibri" pitchFamily="34" charset="0"/>
                <a:hlinkClick r:id="rId3"/>
              </a:rPr>
              <a:t>http://data.prbo.org/apps/analysts</a:t>
            </a:r>
            <a:endParaRPr lang="en-US" sz="2800" dirty="0" smtClean="0">
              <a:solidFill>
                <a:schemeClr val="accent3"/>
              </a:solidFill>
              <a:latin typeface="Calibri" pitchFamily="34" charset="0"/>
              <a:cs typeface="Calibri" pitchFamily="34" charset="0"/>
            </a:endParaRPr>
          </a:p>
          <a:p>
            <a:pPr marL="0" indent="0">
              <a:lnSpc>
                <a:spcPts val="2400"/>
              </a:lnSpc>
              <a:spcAft>
                <a:spcPts val="1400"/>
              </a:spcAft>
              <a:buFont typeface="Arial" pitchFamily="34" charset="0"/>
              <a:buChar char="•"/>
            </a:pPr>
            <a:r>
              <a:rPr lang="en-US" sz="2800" dirty="0" smtClean="0">
                <a:solidFill>
                  <a:schemeClr val="accent3"/>
                </a:solidFill>
                <a:latin typeface="Calibri" pitchFamily="34" charset="0"/>
                <a:cs typeface="Calibri" pitchFamily="34" charset="0"/>
              </a:rPr>
              <a:t>  Segregated by data collection methodology.</a:t>
            </a:r>
          </a:p>
        </p:txBody>
      </p:sp>
      <p:sp>
        <p:nvSpPr>
          <p:cNvPr id="23" name="TextBox 22"/>
          <p:cNvSpPr txBox="1"/>
          <p:nvPr/>
        </p:nvSpPr>
        <p:spPr>
          <a:xfrm>
            <a:off x="8742218" y="6594764"/>
            <a:ext cx="401782" cy="263236"/>
          </a:xfrm>
          <a:prstGeom prst="rect">
            <a:avLst/>
          </a:prstGeom>
          <a:noFill/>
        </p:spPr>
        <p:txBody>
          <a:bodyPr wrap="square" lIns="0" tIns="0" rIns="0" bIns="0" rtlCol="0" anchor="t" anchorCtr="0">
            <a:noAutofit/>
          </a:bodyPr>
          <a:lstStyle/>
          <a:p>
            <a:pPr marL="0" indent="0" algn="ctr"/>
            <a:r>
              <a:rPr lang="en-US" sz="1800" dirty="0" smtClean="0">
                <a:solidFill>
                  <a:schemeClr val="accent3"/>
                </a:solidFill>
                <a:latin typeface="Calibri" pitchFamily="34" charset="0"/>
                <a:cs typeface="Calibri" pitchFamily="34" charset="0"/>
              </a:rPr>
              <a:t>x</a:t>
            </a:r>
          </a:p>
        </p:txBody>
      </p:sp>
      <p:sp>
        <p:nvSpPr>
          <p:cNvPr id="24" name="Title 1"/>
          <p:cNvSpPr txBox="1">
            <a:spLocks/>
          </p:cNvSpPr>
          <p:nvPr/>
        </p:nvSpPr>
        <p:spPr>
          <a:xfrm>
            <a:off x="237575" y="228600"/>
            <a:ext cx="8569325" cy="1143000"/>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en-US" sz="3200" dirty="0" smtClean="0">
                <a:latin typeface="Calibri" pitchFamily="34" charset="0"/>
                <a:cs typeface="Calibri" pitchFamily="34" charset="0"/>
              </a:rPr>
              <a:t>Step 8: Analyze Observations</a:t>
            </a:r>
          </a:p>
        </p:txBody>
      </p:sp>
    </p:spTree>
    <p:extLst>
      <p:ext uri="{BB962C8B-B14F-4D97-AF65-F5344CB8AC3E}">
        <p14:creationId xmlns:p14="http://schemas.microsoft.com/office/powerpoint/2010/main" val="24657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375" y="381000"/>
            <a:ext cx="7540625" cy="1261884"/>
          </a:xfrm>
          <a:prstGeom prst="rect">
            <a:avLst/>
          </a:prstGeom>
          <a:noFill/>
        </p:spPr>
        <p:txBody>
          <a:bodyPr wrap="square" rtlCol="0">
            <a:spAutoFit/>
          </a:bodyPr>
          <a:lstStyle/>
          <a:p>
            <a:r>
              <a:rPr lang="en-US" sz="4400" dirty="0" smtClean="0">
                <a:latin typeface="Calibri" panose="020F0502020204030204" pitchFamily="34" charset="0"/>
              </a:rPr>
              <a:t>Working with the Analyst</a:t>
            </a:r>
            <a:br>
              <a:rPr lang="en-US" sz="4400" dirty="0" smtClean="0">
                <a:latin typeface="Calibri" panose="020F0502020204030204" pitchFamily="34" charset="0"/>
              </a:rPr>
            </a:br>
            <a:r>
              <a:rPr lang="en-US" sz="3200" dirty="0" smtClean="0">
                <a:solidFill>
                  <a:schemeClr val="bg1">
                    <a:lumMod val="50000"/>
                  </a:schemeClr>
                </a:solidFill>
                <a:latin typeface="Calibri" panose="020F0502020204030204" pitchFamily="34" charset="0"/>
              </a:rPr>
              <a:t>Getting there…</a:t>
            </a:r>
          </a:p>
        </p:txBody>
      </p:sp>
      <p:grpSp>
        <p:nvGrpSpPr>
          <p:cNvPr id="8" name="Group 7"/>
          <p:cNvGrpSpPr/>
          <p:nvPr/>
        </p:nvGrpSpPr>
        <p:grpSpPr>
          <a:xfrm>
            <a:off x="1451610" y="2190311"/>
            <a:ext cx="5404338" cy="3204210"/>
            <a:chOff x="609600" y="1676400"/>
            <a:chExt cx="5404338" cy="3204210"/>
          </a:xfrm>
        </p:grpSpPr>
        <p:pic>
          <p:nvPicPr>
            <p:cNvPr id="5"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192" t="13265" r="64730" b="49357"/>
            <a:stretch/>
          </p:blipFill>
          <p:spPr bwMode="auto">
            <a:xfrm>
              <a:off x="609600" y="1676400"/>
              <a:ext cx="5404338" cy="32042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2514600" y="3920490"/>
              <a:ext cx="10668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34" t="11492" r="53071" b="43461"/>
          <a:stretch/>
        </p:blipFill>
        <p:spPr bwMode="auto">
          <a:xfrm>
            <a:off x="2286000" y="2350770"/>
            <a:ext cx="3563815" cy="1967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1712" t="6708" r="58488" b="59284"/>
          <a:stretch/>
        </p:blipFill>
        <p:spPr bwMode="auto">
          <a:xfrm>
            <a:off x="1839883" y="2190311"/>
            <a:ext cx="4456048" cy="286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2207" t="6530" r="17882" b="51021"/>
          <a:stretch/>
        </p:blipFill>
        <p:spPr bwMode="auto">
          <a:xfrm>
            <a:off x="1040130" y="3017081"/>
            <a:ext cx="6960870"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5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xit" presetSubtype="0" fill="hold"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xit" presetSubtype="0" fill="hold" nodeType="with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375" y="381000"/>
            <a:ext cx="7540625" cy="1261884"/>
          </a:xfrm>
          <a:prstGeom prst="rect">
            <a:avLst/>
          </a:prstGeom>
          <a:noFill/>
        </p:spPr>
        <p:txBody>
          <a:bodyPr wrap="square" rtlCol="0">
            <a:spAutoFit/>
          </a:bodyPr>
          <a:lstStyle/>
          <a:p>
            <a:r>
              <a:rPr lang="en-US" sz="4400" dirty="0" smtClean="0">
                <a:latin typeface="Calibri" panose="020F0502020204030204" pitchFamily="34" charset="0"/>
              </a:rPr>
              <a:t>Working with the Analyst</a:t>
            </a:r>
            <a:br>
              <a:rPr lang="en-US" sz="4400" dirty="0" smtClean="0">
                <a:latin typeface="Calibri" panose="020F0502020204030204" pitchFamily="34" charset="0"/>
              </a:rPr>
            </a:br>
            <a:r>
              <a:rPr lang="en-US" sz="3200" dirty="0" smtClean="0">
                <a:solidFill>
                  <a:schemeClr val="bg1">
                    <a:lumMod val="50000"/>
                  </a:schemeClr>
                </a:solidFill>
                <a:latin typeface="Calibri" panose="020F0502020204030204" pitchFamily="34" charset="0"/>
              </a:rPr>
              <a:t>Dashboard</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65" t="10961" r="23869" b="7189"/>
          <a:stretch/>
        </p:blipFill>
        <p:spPr bwMode="auto">
          <a:xfrm>
            <a:off x="2423160" y="1828800"/>
            <a:ext cx="6457371" cy="461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Group 36"/>
          <p:cNvGrpSpPr/>
          <p:nvPr/>
        </p:nvGrpSpPr>
        <p:grpSpPr>
          <a:xfrm>
            <a:off x="152400" y="1981200"/>
            <a:ext cx="3276600" cy="381000"/>
            <a:chOff x="152400" y="1981200"/>
            <a:chExt cx="3276600" cy="381000"/>
          </a:xfrm>
        </p:grpSpPr>
        <p:sp>
          <p:nvSpPr>
            <p:cNvPr id="2" name="TextBox 1"/>
            <p:cNvSpPr txBox="1"/>
            <p:nvPr/>
          </p:nvSpPr>
          <p:spPr>
            <a:xfrm>
              <a:off x="152400" y="1981200"/>
              <a:ext cx="1905000" cy="381000"/>
            </a:xfrm>
            <a:prstGeom prst="rect">
              <a:avLst/>
            </a:prstGeom>
            <a:noFill/>
          </p:spPr>
          <p:txBody>
            <a:bodyPr wrap="square" rtlCol="0">
              <a:spAutoFit/>
            </a:bodyPr>
            <a:lstStyle/>
            <a:p>
              <a:r>
                <a:rPr lang="en-US" dirty="0" smtClean="0">
                  <a:latin typeface="Calibri" panose="020F0502020204030204" pitchFamily="34" charset="0"/>
                </a:rPr>
                <a:t>Change projects</a:t>
              </a:r>
              <a:endParaRPr lang="en-US" dirty="0">
                <a:latin typeface="Calibri" panose="020F0502020204030204" pitchFamily="34" charset="0"/>
              </a:endParaRPr>
            </a:p>
          </p:txBody>
        </p:sp>
        <p:cxnSp>
          <p:nvCxnSpPr>
            <p:cNvPr id="4" name="Straight Arrow Connector 3"/>
            <p:cNvCxnSpPr/>
            <p:nvPr/>
          </p:nvCxnSpPr>
          <p:spPr>
            <a:xfrm>
              <a:off x="1828800" y="2171700"/>
              <a:ext cx="1600200" cy="1143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52400" y="2743200"/>
            <a:ext cx="4572000" cy="869067"/>
            <a:chOff x="152400" y="2743200"/>
            <a:chExt cx="4572000" cy="869067"/>
          </a:xfrm>
        </p:grpSpPr>
        <p:sp>
          <p:nvSpPr>
            <p:cNvPr id="10" name="TextBox 9"/>
            <p:cNvSpPr txBox="1"/>
            <p:nvPr/>
          </p:nvSpPr>
          <p:spPr>
            <a:xfrm>
              <a:off x="152400" y="2743200"/>
              <a:ext cx="1905000" cy="646331"/>
            </a:xfrm>
            <a:prstGeom prst="rect">
              <a:avLst/>
            </a:prstGeom>
            <a:noFill/>
          </p:spPr>
          <p:txBody>
            <a:bodyPr wrap="square" rtlCol="0">
              <a:spAutoFit/>
            </a:bodyPr>
            <a:lstStyle/>
            <a:p>
              <a:r>
                <a:rPr lang="en-US" dirty="0" smtClean="0">
                  <a:latin typeface="Calibri" panose="020F0502020204030204" pitchFamily="34" charset="0"/>
                </a:rPr>
                <a:t>Filter by month and year</a:t>
              </a:r>
              <a:endParaRPr lang="en-US" dirty="0">
                <a:latin typeface="Calibri" panose="020F0502020204030204" pitchFamily="34" charset="0"/>
              </a:endParaRPr>
            </a:p>
          </p:txBody>
        </p:sp>
        <p:cxnSp>
          <p:nvCxnSpPr>
            <p:cNvPr id="17" name="Straight Arrow Connector 16"/>
            <p:cNvCxnSpPr/>
            <p:nvPr/>
          </p:nvCxnSpPr>
          <p:spPr>
            <a:xfrm>
              <a:off x="1828800" y="2971800"/>
              <a:ext cx="2895600" cy="6404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52400" y="3608457"/>
            <a:ext cx="4572000" cy="525979"/>
            <a:chOff x="152400" y="3612267"/>
            <a:chExt cx="4572000" cy="525979"/>
          </a:xfrm>
        </p:grpSpPr>
        <p:sp>
          <p:nvSpPr>
            <p:cNvPr id="11" name="TextBox 10"/>
            <p:cNvSpPr txBox="1"/>
            <p:nvPr/>
          </p:nvSpPr>
          <p:spPr>
            <a:xfrm>
              <a:off x="152400" y="3612267"/>
              <a:ext cx="1905000" cy="381000"/>
            </a:xfrm>
            <a:prstGeom prst="rect">
              <a:avLst/>
            </a:prstGeom>
            <a:noFill/>
          </p:spPr>
          <p:txBody>
            <a:bodyPr wrap="square" rtlCol="0">
              <a:spAutoFit/>
            </a:bodyPr>
            <a:lstStyle/>
            <a:p>
              <a:r>
                <a:rPr lang="en-US" dirty="0" smtClean="0">
                  <a:latin typeface="Calibri" panose="020F0502020204030204" pitchFamily="34" charset="0"/>
                </a:rPr>
                <a:t>Filter by distance</a:t>
              </a:r>
              <a:endParaRPr lang="en-US" dirty="0">
                <a:latin typeface="Calibri" panose="020F0502020204030204" pitchFamily="34" charset="0"/>
              </a:endParaRPr>
            </a:p>
          </p:txBody>
        </p:sp>
        <p:cxnSp>
          <p:nvCxnSpPr>
            <p:cNvPr id="20" name="Straight Arrow Connector 19"/>
            <p:cNvCxnSpPr/>
            <p:nvPr/>
          </p:nvCxnSpPr>
          <p:spPr>
            <a:xfrm>
              <a:off x="1981200" y="3802768"/>
              <a:ext cx="2743200" cy="3354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52400" y="3389531"/>
            <a:ext cx="2270760" cy="2134969"/>
            <a:chOff x="152400" y="3389531"/>
            <a:chExt cx="2270760" cy="2134969"/>
          </a:xfrm>
        </p:grpSpPr>
        <p:sp>
          <p:nvSpPr>
            <p:cNvPr id="9" name="TextBox 8"/>
            <p:cNvSpPr txBox="1"/>
            <p:nvPr/>
          </p:nvSpPr>
          <p:spPr>
            <a:xfrm>
              <a:off x="152400" y="4191000"/>
              <a:ext cx="1905000" cy="381000"/>
            </a:xfrm>
            <a:prstGeom prst="rect">
              <a:avLst/>
            </a:prstGeom>
            <a:noFill/>
          </p:spPr>
          <p:txBody>
            <a:bodyPr wrap="square" rtlCol="0">
              <a:spAutoFit/>
            </a:bodyPr>
            <a:lstStyle/>
            <a:p>
              <a:r>
                <a:rPr lang="en-US" dirty="0" smtClean="0">
                  <a:latin typeface="Calibri" panose="020F0502020204030204" pitchFamily="34" charset="0"/>
                </a:rPr>
                <a:t>Select locations</a:t>
              </a:r>
              <a:endParaRPr lang="en-US" dirty="0">
                <a:latin typeface="Calibri" panose="020F0502020204030204" pitchFamily="34" charset="0"/>
              </a:endParaRPr>
            </a:p>
          </p:txBody>
        </p:sp>
        <p:sp>
          <p:nvSpPr>
            <p:cNvPr id="18" name="Left Brace 17"/>
            <p:cNvSpPr/>
            <p:nvPr/>
          </p:nvSpPr>
          <p:spPr>
            <a:xfrm>
              <a:off x="2286000" y="3389531"/>
              <a:ext cx="137160" cy="2134969"/>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endParaRPr>
            </a:p>
          </p:txBody>
        </p:sp>
        <p:cxnSp>
          <p:nvCxnSpPr>
            <p:cNvPr id="24" name="Straight Arrow Connector 23"/>
            <p:cNvCxnSpPr>
              <a:endCxn id="18" idx="1"/>
            </p:cNvCxnSpPr>
            <p:nvPr/>
          </p:nvCxnSpPr>
          <p:spPr>
            <a:xfrm>
              <a:off x="1828800" y="4381500"/>
              <a:ext cx="457200" cy="755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52400" y="4267200"/>
            <a:ext cx="4572000" cy="838200"/>
            <a:chOff x="152400" y="4267200"/>
            <a:chExt cx="4572000" cy="838200"/>
          </a:xfrm>
        </p:grpSpPr>
        <p:sp>
          <p:nvSpPr>
            <p:cNvPr id="12" name="TextBox 11"/>
            <p:cNvSpPr txBox="1"/>
            <p:nvPr/>
          </p:nvSpPr>
          <p:spPr>
            <a:xfrm>
              <a:off x="152400" y="4724400"/>
              <a:ext cx="1905000" cy="381000"/>
            </a:xfrm>
            <a:prstGeom prst="rect">
              <a:avLst/>
            </a:prstGeom>
            <a:noFill/>
          </p:spPr>
          <p:txBody>
            <a:bodyPr wrap="square" rtlCol="0">
              <a:spAutoFit/>
            </a:bodyPr>
            <a:lstStyle/>
            <a:p>
              <a:r>
                <a:rPr lang="en-US" dirty="0" smtClean="0">
                  <a:latin typeface="Calibri" panose="020F0502020204030204" pitchFamily="34" charset="0"/>
                </a:rPr>
                <a:t>Exclude fly-overs</a:t>
              </a:r>
              <a:endParaRPr lang="en-US" dirty="0">
                <a:latin typeface="Calibri" panose="020F0502020204030204" pitchFamily="34" charset="0"/>
              </a:endParaRPr>
            </a:p>
          </p:txBody>
        </p:sp>
        <p:cxnSp>
          <p:nvCxnSpPr>
            <p:cNvPr id="27" name="Straight Arrow Connector 26"/>
            <p:cNvCxnSpPr>
              <a:stCxn id="12" idx="3"/>
            </p:cNvCxnSpPr>
            <p:nvPr/>
          </p:nvCxnSpPr>
          <p:spPr>
            <a:xfrm flipV="1">
              <a:off x="2057400" y="4267200"/>
              <a:ext cx="2667000" cy="647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52400" y="4457016"/>
            <a:ext cx="4572000" cy="1257984"/>
            <a:chOff x="152400" y="4457016"/>
            <a:chExt cx="4572000" cy="1257984"/>
          </a:xfrm>
        </p:grpSpPr>
        <p:sp>
          <p:nvSpPr>
            <p:cNvPr id="13" name="TextBox 12"/>
            <p:cNvSpPr txBox="1"/>
            <p:nvPr/>
          </p:nvSpPr>
          <p:spPr>
            <a:xfrm>
              <a:off x="152400" y="5334000"/>
              <a:ext cx="1905000" cy="381000"/>
            </a:xfrm>
            <a:prstGeom prst="rect">
              <a:avLst/>
            </a:prstGeom>
            <a:noFill/>
          </p:spPr>
          <p:txBody>
            <a:bodyPr wrap="square" rtlCol="0">
              <a:spAutoFit/>
            </a:bodyPr>
            <a:lstStyle/>
            <a:p>
              <a:r>
                <a:rPr lang="en-US" dirty="0" smtClean="0">
                  <a:latin typeface="Calibri" panose="020F0502020204030204" pitchFamily="34" charset="0"/>
                </a:rPr>
                <a:t>Filter by visits</a:t>
              </a:r>
              <a:endParaRPr lang="en-US" dirty="0">
                <a:latin typeface="Calibri" panose="020F0502020204030204" pitchFamily="34" charset="0"/>
              </a:endParaRPr>
            </a:p>
          </p:txBody>
        </p:sp>
        <p:cxnSp>
          <p:nvCxnSpPr>
            <p:cNvPr id="30" name="Straight Arrow Connector 29"/>
            <p:cNvCxnSpPr/>
            <p:nvPr/>
          </p:nvCxnSpPr>
          <p:spPr>
            <a:xfrm flipV="1">
              <a:off x="1752600" y="4457016"/>
              <a:ext cx="2971800" cy="10674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86690" y="5801361"/>
            <a:ext cx="4232910" cy="646331"/>
            <a:chOff x="186690" y="5801361"/>
            <a:chExt cx="4232910" cy="646331"/>
          </a:xfrm>
        </p:grpSpPr>
        <p:sp>
          <p:nvSpPr>
            <p:cNvPr id="14" name="TextBox 13"/>
            <p:cNvSpPr txBox="1"/>
            <p:nvPr/>
          </p:nvSpPr>
          <p:spPr>
            <a:xfrm>
              <a:off x="186690" y="5801361"/>
              <a:ext cx="1905000" cy="646331"/>
            </a:xfrm>
            <a:prstGeom prst="rect">
              <a:avLst/>
            </a:prstGeom>
            <a:noFill/>
          </p:spPr>
          <p:txBody>
            <a:bodyPr wrap="square" rtlCol="0">
              <a:spAutoFit/>
            </a:bodyPr>
            <a:lstStyle/>
            <a:p>
              <a:r>
                <a:rPr lang="en-US" dirty="0" smtClean="0">
                  <a:latin typeface="Calibri" panose="020F0502020204030204" pitchFamily="34" charset="0"/>
                </a:rPr>
                <a:t>Select one or multiple taxa</a:t>
              </a:r>
              <a:endParaRPr lang="en-US" dirty="0">
                <a:latin typeface="Calibri" panose="020F0502020204030204" pitchFamily="34" charset="0"/>
              </a:endParaRPr>
            </a:p>
          </p:txBody>
        </p:sp>
        <p:cxnSp>
          <p:nvCxnSpPr>
            <p:cNvPr id="33" name="Straight Arrow Connector 32"/>
            <p:cNvCxnSpPr/>
            <p:nvPr/>
          </p:nvCxnSpPr>
          <p:spPr>
            <a:xfrm>
              <a:off x="1752600" y="6055262"/>
              <a:ext cx="2667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269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xit" presetSubtype="0" fill="hold" nodeType="withEffect">
                                  <p:stCondLst>
                                    <p:cond delay="0"/>
                                  </p:stCondLst>
                                  <p:childTnLst>
                                    <p:animEffect transition="out" filter="fade">
                                      <p:cBhvr>
                                        <p:cTn id="14" dur="500"/>
                                        <p:tgtEl>
                                          <p:spTgt spid="37"/>
                                        </p:tgtEl>
                                      </p:cBhvr>
                                    </p:animEffect>
                                    <p:set>
                                      <p:cBhvr>
                                        <p:cTn id="15" dur="1" fill="hold">
                                          <p:stCondLst>
                                            <p:cond delay="499"/>
                                          </p:stCondLst>
                                        </p:cTn>
                                        <p:tgtEl>
                                          <p:spTgt spid="3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xit" presetSubtype="0" fill="hold" nodeType="withEffect">
                                  <p:stCondLst>
                                    <p:cond delay="0"/>
                                  </p:stCondLst>
                                  <p:childTnLst>
                                    <p:animEffect transition="out" filter="fade">
                                      <p:cBhvr>
                                        <p:cTn id="22" dur="500"/>
                                        <p:tgtEl>
                                          <p:spTgt spid="36"/>
                                        </p:tgtEl>
                                      </p:cBhvr>
                                    </p:animEffect>
                                    <p:set>
                                      <p:cBhvr>
                                        <p:cTn id="23" dur="1" fill="hold">
                                          <p:stCondLst>
                                            <p:cond delay="499"/>
                                          </p:stCondLst>
                                        </p:cTn>
                                        <p:tgtEl>
                                          <p:spTgt spid="3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xit" presetSubtype="0" fill="hold" nodeType="withEffect">
                                  <p:stCondLst>
                                    <p:cond delay="0"/>
                                  </p:stCondLst>
                                  <p:childTnLst>
                                    <p:animEffect transition="out" filter="fade">
                                      <p:cBhvr>
                                        <p:cTn id="30" dur="500"/>
                                        <p:tgtEl>
                                          <p:spTgt spid="35"/>
                                        </p:tgtEl>
                                      </p:cBhvr>
                                    </p:animEffect>
                                    <p:set>
                                      <p:cBhvr>
                                        <p:cTn id="31" dur="1" fill="hold">
                                          <p:stCondLst>
                                            <p:cond delay="499"/>
                                          </p:stCondLst>
                                        </p:cTn>
                                        <p:tgtEl>
                                          <p:spTgt spid="3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xit" presetSubtype="0" fill="hold" nodeType="withEffect">
                                  <p:stCondLst>
                                    <p:cond delay="0"/>
                                  </p:stCondLst>
                                  <p:childTnLst>
                                    <p:animEffect transition="out" filter="fade">
                                      <p:cBhvr>
                                        <p:cTn id="38" dur="500"/>
                                        <p:tgtEl>
                                          <p:spTgt spid="34"/>
                                        </p:tgtEl>
                                      </p:cBhvr>
                                    </p:animEffect>
                                    <p:set>
                                      <p:cBhvr>
                                        <p:cTn id="39" dur="1" fill="hold">
                                          <p:stCondLst>
                                            <p:cond delay="499"/>
                                          </p:stCondLst>
                                        </p:cTn>
                                        <p:tgtEl>
                                          <p:spTgt spid="3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xit" presetSubtype="0" fill="hold" nodeType="withEffect">
                                  <p:stCondLst>
                                    <p:cond delay="0"/>
                                  </p:stCondLst>
                                  <p:childTnLst>
                                    <p:animEffect transition="out" filter="fade">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xit" presetSubtype="0" fill="hold" nodeType="with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0375" y="381000"/>
            <a:ext cx="7540625" cy="1261884"/>
          </a:xfrm>
          <a:prstGeom prst="rect">
            <a:avLst/>
          </a:prstGeom>
          <a:noFill/>
        </p:spPr>
        <p:txBody>
          <a:bodyPr wrap="square" rtlCol="0">
            <a:spAutoFit/>
          </a:bodyPr>
          <a:lstStyle/>
          <a:p>
            <a:r>
              <a:rPr lang="en-US" sz="4400" dirty="0" smtClean="0">
                <a:latin typeface="Calibri" panose="020F0502020204030204" pitchFamily="34" charset="0"/>
              </a:rPr>
              <a:t>Working with the Analyst</a:t>
            </a:r>
            <a:br>
              <a:rPr lang="en-US" sz="4400" dirty="0" smtClean="0">
                <a:latin typeface="Calibri" panose="020F0502020204030204" pitchFamily="34" charset="0"/>
              </a:rPr>
            </a:br>
            <a:r>
              <a:rPr lang="en-US" sz="3200" dirty="0" smtClean="0">
                <a:solidFill>
                  <a:schemeClr val="bg1">
                    <a:lumMod val="50000"/>
                  </a:schemeClr>
                </a:solidFill>
                <a:latin typeface="Calibri" panose="020F0502020204030204" pitchFamily="34" charset="0"/>
              </a:rPr>
              <a:t>Dashboard</a:t>
            </a:r>
          </a:p>
        </p:txBody>
      </p:sp>
      <p:sp>
        <p:nvSpPr>
          <p:cNvPr id="2" name="TextBox 1"/>
          <p:cNvSpPr txBox="1"/>
          <p:nvPr/>
        </p:nvSpPr>
        <p:spPr>
          <a:xfrm>
            <a:off x="914400" y="1758077"/>
            <a:ext cx="6934200" cy="3693319"/>
          </a:xfrm>
          <a:prstGeom prst="rect">
            <a:avLst/>
          </a:prstGeom>
          <a:noFill/>
        </p:spPr>
        <p:txBody>
          <a:bodyPr wrap="square" rtlCol="0">
            <a:spAutoFit/>
          </a:bodyPr>
          <a:lstStyle/>
          <a:p>
            <a:r>
              <a:rPr lang="en-US" dirty="0" smtClean="0">
                <a:latin typeface="Calibri" panose="020F0502020204030204" pitchFamily="34" charset="0"/>
              </a:rPr>
              <a:t>Other features include:</a:t>
            </a:r>
          </a:p>
          <a:p>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Setting, saving and using taxon groups or guilds</a:t>
            </a:r>
            <a:br>
              <a:rPr lang="en-US" dirty="0" smtClean="0">
                <a:latin typeface="Calibri" panose="020F0502020204030204" pitchFamily="34" charset="0"/>
              </a:rPr>
            </a:br>
            <a:r>
              <a:rPr lang="en-US" dirty="0" smtClean="0">
                <a:latin typeface="Calibri" panose="020F0502020204030204" pitchFamily="34" charset="0"/>
              </a:rPr>
              <a:t>(obtain results for a guild as a single estimate)</a:t>
            </a:r>
          </a:p>
          <a:p>
            <a:pPr marL="285750" indent="-285750">
              <a:buFont typeface="Arial" panose="020B0604020202020204" pitchFamily="34" charset="0"/>
              <a:buChar char="•"/>
            </a:pPr>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Setting, saving and using customized selection of locations</a:t>
            </a:r>
            <a:br>
              <a:rPr lang="en-US" dirty="0" smtClean="0">
                <a:latin typeface="Calibri" panose="020F0502020204030204" pitchFamily="34" charset="0"/>
              </a:rPr>
            </a:br>
            <a:r>
              <a:rPr lang="en-US" dirty="0" smtClean="0">
                <a:latin typeface="Calibri" panose="020F0502020204030204" pitchFamily="34" charset="0"/>
              </a:rPr>
              <a:t>(e.g., remove points from transect before requesting a transect estimate)</a:t>
            </a:r>
          </a:p>
          <a:p>
            <a:pPr marL="285750" indent="-285750">
              <a:buFont typeface="Arial" panose="020B0604020202020204" pitchFamily="34" charset="0"/>
              <a:buChar char="•"/>
            </a:pPr>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Setting, saving and using observation groups</a:t>
            </a:r>
            <a:br>
              <a:rPr lang="en-US" dirty="0" smtClean="0">
                <a:latin typeface="Calibri" panose="020F0502020204030204" pitchFamily="34" charset="0"/>
              </a:rPr>
            </a:br>
            <a:r>
              <a:rPr lang="en-US" dirty="0" smtClean="0">
                <a:latin typeface="Calibri" panose="020F0502020204030204" pitchFamily="34" charset="0"/>
              </a:rPr>
              <a:t>(e.g., compare observations in marsh habitat vs. transition habitat)</a:t>
            </a:r>
          </a:p>
          <a:p>
            <a:pPr marL="285750" indent="-285750">
              <a:buFont typeface="Arial" panose="020B0604020202020204" pitchFamily="34" charset="0"/>
              <a:buChar char="•"/>
            </a:pPr>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Download warehouse data (for DIY analysts out there)</a:t>
            </a:r>
            <a:endParaRPr lang="en-US" dirty="0">
              <a:latin typeface="Calibri" panose="020F0502020204030204" pitchFamily="34" charset="0"/>
            </a:endParaRPr>
          </a:p>
        </p:txBody>
      </p:sp>
    </p:spTree>
    <p:extLst>
      <p:ext uri="{BB962C8B-B14F-4D97-AF65-F5344CB8AC3E}">
        <p14:creationId xmlns:p14="http://schemas.microsoft.com/office/powerpoint/2010/main" val="152482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0375" y="381000"/>
            <a:ext cx="7540625" cy="1261884"/>
          </a:xfrm>
          <a:prstGeom prst="rect">
            <a:avLst/>
          </a:prstGeom>
          <a:noFill/>
        </p:spPr>
        <p:txBody>
          <a:bodyPr wrap="square" rtlCol="0">
            <a:spAutoFit/>
          </a:bodyPr>
          <a:lstStyle/>
          <a:p>
            <a:r>
              <a:rPr lang="en-US" sz="4400" dirty="0" smtClean="0">
                <a:latin typeface="Calibri" panose="020F0502020204030204" pitchFamily="34" charset="0"/>
              </a:rPr>
              <a:t>Working with the Analyst</a:t>
            </a:r>
            <a:br>
              <a:rPr lang="en-US" sz="4400" dirty="0" smtClean="0">
                <a:latin typeface="Calibri" panose="020F0502020204030204" pitchFamily="34" charset="0"/>
              </a:rPr>
            </a:br>
            <a:r>
              <a:rPr lang="en-US" sz="3200" dirty="0" smtClean="0">
                <a:solidFill>
                  <a:schemeClr val="bg1">
                    <a:lumMod val="50000"/>
                  </a:schemeClr>
                </a:solidFill>
                <a:latin typeface="Calibri" panose="020F0502020204030204" pitchFamily="34" charset="0"/>
              </a:rPr>
              <a:t>Data summaries</a:t>
            </a:r>
          </a:p>
        </p:txBody>
      </p:sp>
      <p:grpSp>
        <p:nvGrpSpPr>
          <p:cNvPr id="11" name="Group 10"/>
          <p:cNvGrpSpPr/>
          <p:nvPr/>
        </p:nvGrpSpPr>
        <p:grpSpPr>
          <a:xfrm>
            <a:off x="685800" y="2587117"/>
            <a:ext cx="7239000" cy="2308324"/>
            <a:chOff x="685800" y="1958876"/>
            <a:chExt cx="7239000" cy="2308324"/>
          </a:xfrm>
        </p:grpSpPr>
        <p:grpSp>
          <p:nvGrpSpPr>
            <p:cNvPr id="9" name="Group 8"/>
            <p:cNvGrpSpPr/>
            <p:nvPr/>
          </p:nvGrpSpPr>
          <p:grpSpPr>
            <a:xfrm>
              <a:off x="685800" y="1958876"/>
              <a:ext cx="7239000" cy="2308324"/>
              <a:chOff x="685800" y="1958876"/>
              <a:chExt cx="7239000" cy="2308324"/>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061" t="32565" r="23869" b="39390"/>
              <a:stretch/>
            </p:blipFill>
            <p:spPr bwMode="auto">
              <a:xfrm>
                <a:off x="685800" y="1981200"/>
                <a:ext cx="2173516"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00400" y="1958876"/>
                <a:ext cx="4724400" cy="2308324"/>
              </a:xfrm>
              <a:prstGeom prst="rect">
                <a:avLst/>
              </a:prstGeom>
              <a:noFill/>
            </p:spPr>
            <p:txBody>
              <a:bodyPr wrap="square" rtlCol="0">
                <a:spAutoFit/>
              </a:bodyPr>
              <a:lstStyle/>
              <a:p>
                <a:r>
                  <a:rPr lang="en-US" dirty="0" smtClean="0">
                    <a:latin typeface="Calibri" panose="020F0502020204030204" pitchFamily="34" charset="0"/>
                  </a:rPr>
                  <a:t>Basic summaries include:</a:t>
                </a:r>
              </a:p>
              <a:p>
                <a:pPr marL="285750" indent="-285750">
                  <a:buFont typeface="Arial" panose="020B0604020202020204" pitchFamily="34" charset="0"/>
                  <a:buChar char="•"/>
                </a:pPr>
                <a:r>
                  <a:rPr lang="en-US" dirty="0" smtClean="0">
                    <a:latin typeface="Calibri" panose="020F0502020204030204" pitchFamily="34" charset="0"/>
                  </a:rPr>
                  <a:t>Descriptions of survey effort</a:t>
                </a:r>
                <a:br>
                  <a:rPr lang="en-US" dirty="0" smtClean="0">
                    <a:latin typeface="Calibri" panose="020F0502020204030204" pitchFamily="34" charset="0"/>
                  </a:rPr>
                </a:br>
                <a:r>
                  <a:rPr lang="en-US" dirty="0" smtClean="0">
                    <a:latin typeface="Calibri" panose="020F0502020204030204" pitchFamily="34" charset="0"/>
                  </a:rPr>
                  <a:t>(numbers and dates of visits to each location)</a:t>
                </a:r>
              </a:p>
              <a:p>
                <a:pPr marL="285750" indent="-285750">
                  <a:buFont typeface="Arial" panose="020B0604020202020204" pitchFamily="34" charset="0"/>
                  <a:buChar char="•"/>
                </a:pPr>
                <a:r>
                  <a:rPr lang="en-US" dirty="0" smtClean="0">
                    <a:latin typeface="Calibri" panose="020F0502020204030204" pitchFamily="34" charset="0"/>
                  </a:rPr>
                  <a:t>Description of observations</a:t>
                </a:r>
                <a:br>
                  <a:rPr lang="en-US" dirty="0" smtClean="0">
                    <a:latin typeface="Calibri" panose="020F0502020204030204" pitchFamily="34" charset="0"/>
                  </a:rPr>
                </a:br>
                <a:r>
                  <a:rPr lang="en-US" dirty="0" smtClean="0">
                    <a:latin typeface="Calibri" panose="020F0502020204030204" pitchFamily="34" charset="0"/>
                  </a:rPr>
                  <a:t>(number of detections by month and year, by taxa and month/year)</a:t>
                </a:r>
              </a:p>
              <a:p>
                <a:pPr marL="285750" indent="-285750">
                  <a:buFont typeface="Arial" panose="020B0604020202020204" pitchFamily="34" charset="0"/>
                  <a:buChar char="•"/>
                </a:pPr>
                <a:r>
                  <a:rPr lang="en-US" dirty="0" smtClean="0">
                    <a:latin typeface="Calibri" panose="020F0502020204030204" pitchFamily="34" charset="0"/>
                  </a:rPr>
                  <a:t>Hill series diversity indices for the entire set (</a:t>
                </a:r>
                <a:r>
                  <a:rPr lang="en-US" dirty="0" err="1" smtClean="0">
                    <a:latin typeface="Calibri" panose="020F0502020204030204" pitchFamily="34" charset="0"/>
                  </a:rPr>
                  <a:t>richenss</a:t>
                </a:r>
                <a:r>
                  <a:rPr lang="en-US" dirty="0" smtClean="0">
                    <a:latin typeface="Calibri" panose="020F0502020204030204" pitchFamily="34" charset="0"/>
                  </a:rPr>
                  <a:t>, Shannon, Simpson, evenness) </a:t>
                </a:r>
                <a:endParaRPr lang="en-US" dirty="0">
                  <a:latin typeface="Calibri" panose="020F0502020204030204" pitchFamily="34" charset="0"/>
                </a:endParaRPr>
              </a:p>
            </p:txBody>
          </p:sp>
        </p:grpSp>
        <p:sp>
          <p:nvSpPr>
            <p:cNvPr id="4" name="Rectangle 3"/>
            <p:cNvSpPr/>
            <p:nvPr/>
          </p:nvSpPr>
          <p:spPr>
            <a:xfrm>
              <a:off x="838200" y="2514600"/>
              <a:ext cx="13716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grpSp>
        <p:nvGrpSpPr>
          <p:cNvPr id="12" name="Group 11"/>
          <p:cNvGrpSpPr/>
          <p:nvPr/>
        </p:nvGrpSpPr>
        <p:grpSpPr>
          <a:xfrm>
            <a:off x="1219200" y="1265872"/>
            <a:ext cx="7467600" cy="3721418"/>
            <a:chOff x="1219200" y="1265872"/>
            <a:chExt cx="7467600" cy="3721418"/>
          </a:xfrm>
        </p:grpSpPr>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1858" t="58030" r="26030" b="5552"/>
            <a:stretch/>
          </p:blipFill>
          <p:spPr bwMode="auto">
            <a:xfrm>
              <a:off x="1219200" y="2895600"/>
              <a:ext cx="6342184" cy="2091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020779" y="1265872"/>
              <a:ext cx="1666021" cy="646331"/>
            </a:xfrm>
            <a:prstGeom prst="rect">
              <a:avLst/>
            </a:prstGeom>
            <a:noFill/>
          </p:spPr>
          <p:txBody>
            <a:bodyPr wrap="square" rtlCol="0">
              <a:spAutoFit/>
            </a:bodyPr>
            <a:lstStyle/>
            <a:p>
              <a:r>
                <a:rPr lang="en-US" dirty="0" smtClean="0">
                  <a:latin typeface="Calibri" panose="020F0502020204030204" pitchFamily="34" charset="0"/>
                </a:rPr>
                <a:t>Results are downloadable</a:t>
              </a:r>
              <a:endParaRPr lang="en-US" dirty="0">
                <a:latin typeface="Calibri" panose="020F0502020204030204" pitchFamily="34" charset="0"/>
              </a:endParaRPr>
            </a:p>
          </p:txBody>
        </p:sp>
        <p:cxnSp>
          <p:nvCxnSpPr>
            <p:cNvPr id="10" name="Straight Arrow Connector 9"/>
            <p:cNvCxnSpPr/>
            <p:nvPr/>
          </p:nvCxnSpPr>
          <p:spPr>
            <a:xfrm flipH="1">
              <a:off x="7020779" y="1981200"/>
              <a:ext cx="751621"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996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Salas_TWS">
  <a:themeElements>
    <a:clrScheme name="Point Blue 1">
      <a:dk1>
        <a:srgbClr val="00459A"/>
      </a:dk1>
      <a:lt1>
        <a:srgbClr val="FFFFFF"/>
      </a:lt1>
      <a:dk2>
        <a:srgbClr val="000000"/>
      </a:dk2>
      <a:lt2>
        <a:srgbClr val="3682C7"/>
      </a:lt2>
      <a:accent1>
        <a:srgbClr val="64AD34"/>
      </a:accent1>
      <a:accent2>
        <a:srgbClr val="073676"/>
      </a:accent2>
      <a:accent3>
        <a:srgbClr val="5A5B5E"/>
      </a:accent3>
      <a:accent4>
        <a:srgbClr val="96999C"/>
      </a:accent4>
      <a:accent5>
        <a:srgbClr val="B3D225"/>
      </a:accent5>
      <a:accent6>
        <a:srgbClr val="F38118"/>
      </a:accent6>
      <a:hlink>
        <a:srgbClr val="75BEE9"/>
      </a:hlink>
      <a:folHlink>
        <a:srgbClr val="C7E5F6"/>
      </a:folHlink>
    </a:clrScheme>
    <a:fontScheme name="Office 2">
      <a:majorFont>
        <a:latin typeface="Aria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0" indent="0">
          <a:lnSpc>
            <a:spcPts val="2400"/>
          </a:lnSpc>
          <a:spcAft>
            <a:spcPts val="1400"/>
          </a:spcAft>
          <a:defRPr sz="1800" dirty="0" smtClean="0">
            <a:solidFill>
              <a:schemeClr val="accent3"/>
            </a:solidFill>
            <a:latin typeface="Avenir LT Com 45 Book"/>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482</Words>
  <Application>Microsoft Office PowerPoint</Application>
  <PresentationFormat>On-screen Show (4:3)</PresentationFormat>
  <Paragraphs>88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LSalas_TWS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Koch, Katie E</dc:creator>
  <cp:lastModifiedBy>Katie Koch</cp:lastModifiedBy>
  <cp:revision>5</cp:revision>
  <dcterms:created xsi:type="dcterms:W3CDTF">2006-08-16T00:00:00Z</dcterms:created>
  <dcterms:modified xsi:type="dcterms:W3CDTF">2015-07-21T19:45:57Z</dcterms:modified>
</cp:coreProperties>
</file>